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1"/>
  </p:notesMasterIdLst>
  <p:handoutMasterIdLst>
    <p:handoutMasterId r:id="rId42"/>
  </p:handoutMasterIdLst>
  <p:sldIdLst>
    <p:sldId id="257" r:id="rId2"/>
    <p:sldId id="507" r:id="rId3"/>
    <p:sldId id="274" r:id="rId4"/>
    <p:sldId id="358" r:id="rId5"/>
    <p:sldId id="498" r:id="rId6"/>
    <p:sldId id="499" r:id="rId7"/>
    <p:sldId id="333" r:id="rId8"/>
    <p:sldId id="458" r:id="rId9"/>
    <p:sldId id="500" r:id="rId10"/>
    <p:sldId id="501" r:id="rId11"/>
    <p:sldId id="502" r:id="rId12"/>
    <p:sldId id="467" r:id="rId13"/>
    <p:sldId id="468" r:id="rId14"/>
    <p:sldId id="486" r:id="rId15"/>
    <p:sldId id="487" r:id="rId16"/>
    <p:sldId id="503" r:id="rId17"/>
    <p:sldId id="504" r:id="rId18"/>
    <p:sldId id="505" r:id="rId19"/>
    <p:sldId id="488" r:id="rId20"/>
    <p:sldId id="506" r:id="rId21"/>
    <p:sldId id="460" r:id="rId22"/>
    <p:sldId id="369" r:id="rId23"/>
    <p:sldId id="373" r:id="rId24"/>
    <p:sldId id="478" r:id="rId25"/>
    <p:sldId id="511" r:id="rId26"/>
    <p:sldId id="377" r:id="rId27"/>
    <p:sldId id="379" r:id="rId28"/>
    <p:sldId id="386" r:id="rId29"/>
    <p:sldId id="479" r:id="rId30"/>
    <p:sldId id="512" r:id="rId31"/>
    <p:sldId id="489" r:id="rId32"/>
    <p:sldId id="481" r:id="rId33"/>
    <p:sldId id="469" r:id="rId34"/>
    <p:sldId id="490" r:id="rId35"/>
    <p:sldId id="482" r:id="rId36"/>
    <p:sldId id="483" r:id="rId37"/>
    <p:sldId id="484" r:id="rId38"/>
    <p:sldId id="485" r:id="rId39"/>
    <p:sldId id="387" r:id="rId4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Palatino Linotype" pitchFamily="18" charset="0"/>
        <a:ea typeface="宋体" pitchFamily="2" charset="-122"/>
        <a:cs typeface="+mn-cs"/>
      </a:defRPr>
    </a:lvl1pPr>
    <a:lvl2pPr marL="457200" algn="l" rtl="0" fontAlgn="base">
      <a:spcBef>
        <a:spcPct val="0"/>
      </a:spcBef>
      <a:spcAft>
        <a:spcPct val="0"/>
      </a:spcAft>
      <a:defRPr kern="1200">
        <a:solidFill>
          <a:schemeClr val="tx1"/>
        </a:solidFill>
        <a:latin typeface="Palatino Linotype" pitchFamily="18" charset="0"/>
        <a:ea typeface="宋体" pitchFamily="2" charset="-122"/>
        <a:cs typeface="+mn-cs"/>
      </a:defRPr>
    </a:lvl2pPr>
    <a:lvl3pPr marL="914400" algn="l" rtl="0" fontAlgn="base">
      <a:spcBef>
        <a:spcPct val="0"/>
      </a:spcBef>
      <a:spcAft>
        <a:spcPct val="0"/>
      </a:spcAft>
      <a:defRPr kern="1200">
        <a:solidFill>
          <a:schemeClr val="tx1"/>
        </a:solidFill>
        <a:latin typeface="Palatino Linotype" pitchFamily="18" charset="0"/>
        <a:ea typeface="宋体" pitchFamily="2" charset="-122"/>
        <a:cs typeface="+mn-cs"/>
      </a:defRPr>
    </a:lvl3pPr>
    <a:lvl4pPr marL="1371600" algn="l" rtl="0" fontAlgn="base">
      <a:spcBef>
        <a:spcPct val="0"/>
      </a:spcBef>
      <a:spcAft>
        <a:spcPct val="0"/>
      </a:spcAft>
      <a:defRPr kern="1200">
        <a:solidFill>
          <a:schemeClr val="tx1"/>
        </a:solidFill>
        <a:latin typeface="Palatino Linotype" pitchFamily="18" charset="0"/>
        <a:ea typeface="宋体" pitchFamily="2" charset="-122"/>
        <a:cs typeface="+mn-cs"/>
      </a:defRPr>
    </a:lvl4pPr>
    <a:lvl5pPr marL="1828800" algn="l" rtl="0" fontAlgn="base">
      <a:spcBef>
        <a:spcPct val="0"/>
      </a:spcBef>
      <a:spcAft>
        <a:spcPct val="0"/>
      </a:spcAft>
      <a:defRPr kern="1200">
        <a:solidFill>
          <a:schemeClr val="tx1"/>
        </a:solidFill>
        <a:latin typeface="Palatino Linotype" pitchFamily="18" charset="0"/>
        <a:ea typeface="宋体" pitchFamily="2" charset="-122"/>
        <a:cs typeface="+mn-cs"/>
      </a:defRPr>
    </a:lvl5pPr>
    <a:lvl6pPr marL="2286000" algn="l" defTabSz="914400" rtl="0" eaLnBrk="1" latinLnBrk="0" hangingPunct="1">
      <a:defRPr kern="1200">
        <a:solidFill>
          <a:schemeClr val="tx1"/>
        </a:solidFill>
        <a:latin typeface="Palatino Linotype" pitchFamily="18" charset="0"/>
        <a:ea typeface="宋体" pitchFamily="2" charset="-122"/>
        <a:cs typeface="+mn-cs"/>
      </a:defRPr>
    </a:lvl6pPr>
    <a:lvl7pPr marL="2743200" algn="l" defTabSz="914400" rtl="0" eaLnBrk="1" latinLnBrk="0" hangingPunct="1">
      <a:defRPr kern="1200">
        <a:solidFill>
          <a:schemeClr val="tx1"/>
        </a:solidFill>
        <a:latin typeface="Palatino Linotype" pitchFamily="18" charset="0"/>
        <a:ea typeface="宋体" pitchFamily="2" charset="-122"/>
        <a:cs typeface="+mn-cs"/>
      </a:defRPr>
    </a:lvl7pPr>
    <a:lvl8pPr marL="3200400" algn="l" defTabSz="914400" rtl="0" eaLnBrk="1" latinLnBrk="0" hangingPunct="1">
      <a:defRPr kern="1200">
        <a:solidFill>
          <a:schemeClr val="tx1"/>
        </a:solidFill>
        <a:latin typeface="Palatino Linotype" pitchFamily="18" charset="0"/>
        <a:ea typeface="宋体" pitchFamily="2" charset="-122"/>
        <a:cs typeface="+mn-cs"/>
      </a:defRPr>
    </a:lvl8pPr>
    <a:lvl9pPr marL="3657600" algn="l" defTabSz="914400" rtl="0" eaLnBrk="1" latinLnBrk="0" hangingPunct="1">
      <a:defRPr kern="1200">
        <a:solidFill>
          <a:schemeClr val="tx1"/>
        </a:solidFill>
        <a:latin typeface="Palatino Linotype"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 SUN" initials="YS" lastIdx="1" clrIdx="0">
    <p:extLst>
      <p:ext uri="{19B8F6BF-5375-455C-9EA6-DF929625EA0E}">
        <p15:presenceInfo xmlns:p15="http://schemas.microsoft.com/office/powerpoint/2012/main" userId="6bee0de19e7ea5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77814" autoAdjust="0"/>
  </p:normalViewPr>
  <p:slideViewPr>
    <p:cSldViewPr snapToGrid="0" snapToObjects="1">
      <p:cViewPr varScale="1">
        <p:scale>
          <a:sx n="82" d="100"/>
          <a:sy n="82" d="100"/>
        </p:scale>
        <p:origin x="1083" y="3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3" d="100"/>
          <a:sy n="53" d="100"/>
        </p:scale>
        <p:origin x="-29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D527BA-E620-4B31-90FF-596CD1140ED8}" type="datetimeFigureOut">
              <a:rPr lang="zh-CN" altLang="en-US" smtClean="0"/>
              <a:pPr/>
              <a:t>2019/12/3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6FD7C5-18AD-484E-8BF8-F54EABEE53FC}" type="slidenum">
              <a:rPr lang="zh-CN" altLang="en-US" smtClean="0"/>
              <a:pPr/>
              <a:t>‹#›</a:t>
            </a:fld>
            <a:endParaRPr lang="zh-CN" altLang="en-US"/>
          </a:p>
        </p:txBody>
      </p:sp>
    </p:spTree>
    <p:extLst>
      <p:ext uri="{BB962C8B-B14F-4D97-AF65-F5344CB8AC3E}">
        <p14:creationId xmlns:p14="http://schemas.microsoft.com/office/powerpoint/2010/main" val="874849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36FF7C0A-4974-4C28-821B-ECC9AB88AB35}" type="datetimeFigureOut">
              <a:rPr lang="zh-CN" altLang="en-US"/>
              <a:pPr>
                <a:defRPr/>
              </a:pPr>
              <a:t>2019/12/3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63EAAB6E-5B0C-4403-BCAE-4497F7111D2D}" type="slidenum">
              <a:rPr lang="zh-CN" altLang="en-US"/>
              <a:pPr>
                <a:defRPr/>
              </a:pPr>
              <a:t>‹#›</a:t>
            </a:fld>
            <a:endParaRPr lang="zh-CN" altLang="en-US"/>
          </a:p>
        </p:txBody>
      </p:sp>
    </p:spTree>
    <p:extLst>
      <p:ext uri="{BB962C8B-B14F-4D97-AF65-F5344CB8AC3E}">
        <p14:creationId xmlns:p14="http://schemas.microsoft.com/office/powerpoint/2010/main" val="27928815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1</a:t>
            </a:fld>
            <a:endParaRPr lang="zh-CN" altLang="en-US"/>
          </a:p>
        </p:txBody>
      </p:sp>
    </p:spTree>
    <p:extLst>
      <p:ext uri="{BB962C8B-B14F-4D97-AF65-F5344CB8AC3E}">
        <p14:creationId xmlns:p14="http://schemas.microsoft.com/office/powerpoint/2010/main" val="1240280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13</a:t>
            </a:fld>
            <a:endParaRPr lang="zh-CN" altLang="en-US"/>
          </a:p>
        </p:txBody>
      </p:sp>
    </p:spTree>
    <p:extLst>
      <p:ext uri="{BB962C8B-B14F-4D97-AF65-F5344CB8AC3E}">
        <p14:creationId xmlns:p14="http://schemas.microsoft.com/office/powerpoint/2010/main" val="3935773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14</a:t>
            </a:fld>
            <a:endParaRPr lang="zh-CN" altLang="en-US"/>
          </a:p>
        </p:txBody>
      </p:sp>
    </p:spTree>
    <p:extLst>
      <p:ext uri="{BB962C8B-B14F-4D97-AF65-F5344CB8AC3E}">
        <p14:creationId xmlns:p14="http://schemas.microsoft.com/office/powerpoint/2010/main" val="1629410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15</a:t>
            </a:fld>
            <a:endParaRPr lang="zh-CN" altLang="en-US"/>
          </a:p>
        </p:txBody>
      </p:sp>
    </p:spTree>
    <p:extLst>
      <p:ext uri="{BB962C8B-B14F-4D97-AF65-F5344CB8AC3E}">
        <p14:creationId xmlns:p14="http://schemas.microsoft.com/office/powerpoint/2010/main" val="312650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16</a:t>
            </a:fld>
            <a:endParaRPr lang="zh-CN" altLang="en-US"/>
          </a:p>
        </p:txBody>
      </p:sp>
    </p:spTree>
    <p:extLst>
      <p:ext uri="{BB962C8B-B14F-4D97-AF65-F5344CB8AC3E}">
        <p14:creationId xmlns:p14="http://schemas.microsoft.com/office/powerpoint/2010/main" val="2631241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17</a:t>
            </a:fld>
            <a:endParaRPr lang="zh-CN" altLang="en-US"/>
          </a:p>
        </p:txBody>
      </p:sp>
    </p:spTree>
    <p:extLst>
      <p:ext uri="{BB962C8B-B14F-4D97-AF65-F5344CB8AC3E}">
        <p14:creationId xmlns:p14="http://schemas.microsoft.com/office/powerpoint/2010/main" val="265261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18</a:t>
            </a:fld>
            <a:endParaRPr lang="zh-CN" altLang="en-US"/>
          </a:p>
        </p:txBody>
      </p:sp>
    </p:spTree>
    <p:extLst>
      <p:ext uri="{BB962C8B-B14F-4D97-AF65-F5344CB8AC3E}">
        <p14:creationId xmlns:p14="http://schemas.microsoft.com/office/powerpoint/2010/main" val="1389493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19</a:t>
            </a:fld>
            <a:endParaRPr lang="zh-CN" altLang="en-US"/>
          </a:p>
        </p:txBody>
      </p:sp>
    </p:spTree>
    <p:extLst>
      <p:ext uri="{BB962C8B-B14F-4D97-AF65-F5344CB8AC3E}">
        <p14:creationId xmlns:p14="http://schemas.microsoft.com/office/powerpoint/2010/main" val="1077604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20</a:t>
            </a:fld>
            <a:endParaRPr lang="zh-CN" altLang="en-US"/>
          </a:p>
        </p:txBody>
      </p:sp>
    </p:spTree>
    <p:extLst>
      <p:ext uri="{BB962C8B-B14F-4D97-AF65-F5344CB8AC3E}">
        <p14:creationId xmlns:p14="http://schemas.microsoft.com/office/powerpoint/2010/main" val="3441655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21</a:t>
            </a:fld>
            <a:endParaRPr lang="zh-CN" altLang="en-US"/>
          </a:p>
        </p:txBody>
      </p:sp>
    </p:spTree>
    <p:extLst>
      <p:ext uri="{BB962C8B-B14F-4D97-AF65-F5344CB8AC3E}">
        <p14:creationId xmlns:p14="http://schemas.microsoft.com/office/powerpoint/2010/main" val="36215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22</a:t>
            </a:fld>
            <a:endParaRPr lang="zh-CN" altLang="en-US"/>
          </a:p>
        </p:txBody>
      </p:sp>
    </p:spTree>
    <p:extLst>
      <p:ext uri="{BB962C8B-B14F-4D97-AF65-F5344CB8AC3E}">
        <p14:creationId xmlns:p14="http://schemas.microsoft.com/office/powerpoint/2010/main" val="3133228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3</a:t>
            </a:fld>
            <a:endParaRPr lang="zh-CN" altLang="en-US"/>
          </a:p>
        </p:txBody>
      </p:sp>
    </p:spTree>
    <p:extLst>
      <p:ext uri="{BB962C8B-B14F-4D97-AF65-F5344CB8AC3E}">
        <p14:creationId xmlns:p14="http://schemas.microsoft.com/office/powerpoint/2010/main" val="2272358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23</a:t>
            </a:fld>
            <a:endParaRPr lang="zh-CN" altLang="en-US"/>
          </a:p>
        </p:txBody>
      </p:sp>
    </p:spTree>
    <p:extLst>
      <p:ext uri="{BB962C8B-B14F-4D97-AF65-F5344CB8AC3E}">
        <p14:creationId xmlns:p14="http://schemas.microsoft.com/office/powerpoint/2010/main" val="3512366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24</a:t>
            </a:fld>
            <a:endParaRPr lang="zh-CN" altLang="en-US"/>
          </a:p>
        </p:txBody>
      </p:sp>
    </p:spTree>
    <p:extLst>
      <p:ext uri="{BB962C8B-B14F-4D97-AF65-F5344CB8AC3E}">
        <p14:creationId xmlns:p14="http://schemas.microsoft.com/office/powerpoint/2010/main" val="710146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25</a:t>
            </a:fld>
            <a:endParaRPr lang="zh-CN" altLang="en-US"/>
          </a:p>
        </p:txBody>
      </p:sp>
    </p:spTree>
    <p:extLst>
      <p:ext uri="{BB962C8B-B14F-4D97-AF65-F5344CB8AC3E}">
        <p14:creationId xmlns:p14="http://schemas.microsoft.com/office/powerpoint/2010/main" val="3964041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26</a:t>
            </a:fld>
            <a:endParaRPr lang="zh-CN" altLang="en-US"/>
          </a:p>
        </p:txBody>
      </p:sp>
    </p:spTree>
    <p:extLst>
      <p:ext uri="{BB962C8B-B14F-4D97-AF65-F5344CB8AC3E}">
        <p14:creationId xmlns:p14="http://schemas.microsoft.com/office/powerpoint/2010/main" val="3622405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27</a:t>
            </a:fld>
            <a:endParaRPr lang="zh-CN" altLang="en-US"/>
          </a:p>
        </p:txBody>
      </p:sp>
    </p:spTree>
    <p:extLst>
      <p:ext uri="{BB962C8B-B14F-4D97-AF65-F5344CB8AC3E}">
        <p14:creationId xmlns:p14="http://schemas.microsoft.com/office/powerpoint/2010/main" val="297946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28</a:t>
            </a:fld>
            <a:endParaRPr lang="zh-CN" altLang="en-US"/>
          </a:p>
        </p:txBody>
      </p:sp>
    </p:spTree>
    <p:extLst>
      <p:ext uri="{BB962C8B-B14F-4D97-AF65-F5344CB8AC3E}">
        <p14:creationId xmlns:p14="http://schemas.microsoft.com/office/powerpoint/2010/main" val="3285972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29</a:t>
            </a:fld>
            <a:endParaRPr lang="zh-CN" altLang="en-US"/>
          </a:p>
        </p:txBody>
      </p:sp>
    </p:spTree>
    <p:extLst>
      <p:ext uri="{BB962C8B-B14F-4D97-AF65-F5344CB8AC3E}">
        <p14:creationId xmlns:p14="http://schemas.microsoft.com/office/powerpoint/2010/main" val="306384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30</a:t>
            </a:fld>
            <a:endParaRPr lang="zh-CN" altLang="en-US"/>
          </a:p>
        </p:txBody>
      </p:sp>
    </p:spTree>
    <p:extLst>
      <p:ext uri="{BB962C8B-B14F-4D97-AF65-F5344CB8AC3E}">
        <p14:creationId xmlns:p14="http://schemas.microsoft.com/office/powerpoint/2010/main" val="3886361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31</a:t>
            </a:fld>
            <a:endParaRPr lang="zh-CN" altLang="en-US"/>
          </a:p>
        </p:txBody>
      </p:sp>
    </p:spTree>
    <p:extLst>
      <p:ext uri="{BB962C8B-B14F-4D97-AF65-F5344CB8AC3E}">
        <p14:creationId xmlns:p14="http://schemas.microsoft.com/office/powerpoint/2010/main" val="221148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32</a:t>
            </a:fld>
            <a:endParaRPr lang="zh-CN" altLang="en-US"/>
          </a:p>
        </p:txBody>
      </p:sp>
    </p:spTree>
    <p:extLst>
      <p:ext uri="{BB962C8B-B14F-4D97-AF65-F5344CB8AC3E}">
        <p14:creationId xmlns:p14="http://schemas.microsoft.com/office/powerpoint/2010/main" val="467294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4</a:t>
            </a:fld>
            <a:endParaRPr lang="zh-CN" altLang="en-US"/>
          </a:p>
        </p:txBody>
      </p:sp>
    </p:spTree>
    <p:extLst>
      <p:ext uri="{BB962C8B-B14F-4D97-AF65-F5344CB8AC3E}">
        <p14:creationId xmlns:p14="http://schemas.microsoft.com/office/powerpoint/2010/main" val="584803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37</a:t>
            </a:fld>
            <a:endParaRPr lang="zh-CN" altLang="en-US"/>
          </a:p>
        </p:txBody>
      </p:sp>
    </p:spTree>
    <p:extLst>
      <p:ext uri="{BB962C8B-B14F-4D97-AF65-F5344CB8AC3E}">
        <p14:creationId xmlns:p14="http://schemas.microsoft.com/office/powerpoint/2010/main" val="16361083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38</a:t>
            </a:fld>
            <a:endParaRPr lang="zh-CN" altLang="en-US"/>
          </a:p>
        </p:txBody>
      </p:sp>
    </p:spTree>
    <p:extLst>
      <p:ext uri="{BB962C8B-B14F-4D97-AF65-F5344CB8AC3E}">
        <p14:creationId xmlns:p14="http://schemas.microsoft.com/office/powerpoint/2010/main" val="2679736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39</a:t>
            </a:fld>
            <a:endParaRPr lang="zh-CN" altLang="en-US"/>
          </a:p>
        </p:txBody>
      </p:sp>
    </p:spTree>
    <p:extLst>
      <p:ext uri="{BB962C8B-B14F-4D97-AF65-F5344CB8AC3E}">
        <p14:creationId xmlns:p14="http://schemas.microsoft.com/office/powerpoint/2010/main" val="730696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5</a:t>
            </a:fld>
            <a:endParaRPr lang="zh-CN" altLang="en-US"/>
          </a:p>
        </p:txBody>
      </p:sp>
    </p:spTree>
    <p:extLst>
      <p:ext uri="{BB962C8B-B14F-4D97-AF65-F5344CB8AC3E}">
        <p14:creationId xmlns:p14="http://schemas.microsoft.com/office/powerpoint/2010/main" val="3439568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6</a:t>
            </a:fld>
            <a:endParaRPr lang="zh-CN" altLang="en-US"/>
          </a:p>
        </p:txBody>
      </p:sp>
    </p:spTree>
    <p:extLst>
      <p:ext uri="{BB962C8B-B14F-4D97-AF65-F5344CB8AC3E}">
        <p14:creationId xmlns:p14="http://schemas.microsoft.com/office/powerpoint/2010/main" val="1705409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9</a:t>
            </a:fld>
            <a:endParaRPr lang="zh-CN" altLang="en-US"/>
          </a:p>
        </p:txBody>
      </p:sp>
    </p:spTree>
    <p:extLst>
      <p:ext uri="{BB962C8B-B14F-4D97-AF65-F5344CB8AC3E}">
        <p14:creationId xmlns:p14="http://schemas.microsoft.com/office/powerpoint/2010/main" val="2418966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10</a:t>
            </a:fld>
            <a:endParaRPr lang="zh-CN" altLang="en-US"/>
          </a:p>
        </p:txBody>
      </p:sp>
    </p:spTree>
    <p:extLst>
      <p:ext uri="{BB962C8B-B14F-4D97-AF65-F5344CB8AC3E}">
        <p14:creationId xmlns:p14="http://schemas.microsoft.com/office/powerpoint/2010/main" val="1806704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11</a:t>
            </a:fld>
            <a:endParaRPr lang="zh-CN" altLang="en-US"/>
          </a:p>
        </p:txBody>
      </p:sp>
    </p:spTree>
    <p:extLst>
      <p:ext uri="{BB962C8B-B14F-4D97-AF65-F5344CB8AC3E}">
        <p14:creationId xmlns:p14="http://schemas.microsoft.com/office/powerpoint/2010/main" val="2680116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12</a:t>
            </a:fld>
            <a:endParaRPr lang="zh-CN" altLang="en-US"/>
          </a:p>
        </p:txBody>
      </p:sp>
    </p:spTree>
    <p:extLst>
      <p:ext uri="{BB962C8B-B14F-4D97-AF65-F5344CB8AC3E}">
        <p14:creationId xmlns:p14="http://schemas.microsoft.com/office/powerpoint/2010/main" val="1386650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1149D0CE-3509-4E8E-949A-C3B880888C19}" type="datetime1">
              <a:rPr lang="en-US" altLang="zh-CN" smtClean="0"/>
              <a:pPr>
                <a:defRPr/>
              </a:pPr>
              <a:t>12/3/2019</a:t>
            </a:fld>
            <a:endParaRPr lang="en-US" altLang="zh-CN"/>
          </a:p>
        </p:txBody>
      </p:sp>
      <p:sp>
        <p:nvSpPr>
          <p:cNvPr id="5" name="Footer Placeholder 4"/>
          <p:cNvSpPr>
            <a:spLocks noGrp="1"/>
          </p:cNvSpPr>
          <p:nvPr>
            <p:ph type="ftr" sz="quarter" idx="11"/>
          </p:nvPr>
        </p:nvSpPr>
        <p:spPr/>
        <p:txBody>
          <a:bodyPr/>
          <a:lstStyle>
            <a:lvl1pPr>
              <a:defRPr/>
            </a:lvl1pPr>
          </a:lstStyle>
          <a:p>
            <a:pPr>
              <a:defRPr/>
            </a:pPr>
            <a:r>
              <a:rPr lang="en-US" dirty="0"/>
              <a:t>Footer Text</a:t>
            </a:r>
          </a:p>
        </p:txBody>
      </p:sp>
      <p:sp>
        <p:nvSpPr>
          <p:cNvPr id="6" name="Slide Number Placeholder 5"/>
          <p:cNvSpPr>
            <a:spLocks noGrp="1"/>
          </p:cNvSpPr>
          <p:nvPr>
            <p:ph type="sldNum" sz="quarter" idx="12"/>
          </p:nvPr>
        </p:nvSpPr>
        <p:spPr/>
        <p:txBody>
          <a:bodyPr/>
          <a:lstStyle>
            <a:lvl1pPr>
              <a:defRPr/>
            </a:lvl1pPr>
          </a:lstStyle>
          <a:p>
            <a:pPr>
              <a:defRPr/>
            </a:pPr>
            <a:fld id="{EDA34A5D-2D4C-48A6-9A48-87ECFC60EE04}" type="slidenum">
              <a:rPr lang="en-US" altLang="zh-CN"/>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1ABD2C2-5F06-4EB4-AA87-EEFF857BE0DF}" type="datetime1">
              <a:rPr lang="en-US" altLang="zh-CN" smtClean="0"/>
              <a:pPr>
                <a:defRPr/>
              </a:pPr>
              <a:t>12/3/2019</a:t>
            </a:fld>
            <a:endParaRPr lang="en-US" altLang="zh-CN"/>
          </a:p>
        </p:txBody>
      </p:sp>
      <p:sp>
        <p:nvSpPr>
          <p:cNvPr id="5" name="Footer Placeholder 4"/>
          <p:cNvSpPr>
            <a:spLocks noGrp="1"/>
          </p:cNvSpPr>
          <p:nvPr>
            <p:ph type="ftr" sz="quarter" idx="11"/>
          </p:nvPr>
        </p:nvSpPr>
        <p:spPr/>
        <p:txBody>
          <a:bodyPr/>
          <a:lstStyle>
            <a:lvl1pPr>
              <a:defRPr/>
            </a:lvl1pPr>
          </a:lstStyle>
          <a:p>
            <a:pPr>
              <a:defRPr/>
            </a:pPr>
            <a:r>
              <a:rPr lang="en-US"/>
              <a:t>Footer Text</a:t>
            </a:r>
          </a:p>
        </p:txBody>
      </p:sp>
      <p:sp>
        <p:nvSpPr>
          <p:cNvPr id="6" name="Slide Number Placeholder 5"/>
          <p:cNvSpPr>
            <a:spLocks noGrp="1"/>
          </p:cNvSpPr>
          <p:nvPr>
            <p:ph type="sldNum" sz="quarter" idx="12"/>
          </p:nvPr>
        </p:nvSpPr>
        <p:spPr/>
        <p:txBody>
          <a:bodyPr/>
          <a:lstStyle>
            <a:lvl1pPr>
              <a:defRPr/>
            </a:lvl1pPr>
          </a:lstStyle>
          <a:p>
            <a:pPr>
              <a:defRPr/>
            </a:pPr>
            <a:fld id="{FC8D486A-7E39-48E9-A9C0-1AF796321DB2}"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8D3F839-85B4-490C-82F0-8D97F31AC371}" type="datetime1">
              <a:rPr lang="en-US" altLang="zh-CN" smtClean="0"/>
              <a:pPr>
                <a:defRPr/>
              </a:pPr>
              <a:t>12/3/2019</a:t>
            </a:fld>
            <a:endParaRPr lang="en-US" altLang="zh-CN"/>
          </a:p>
        </p:txBody>
      </p:sp>
      <p:sp>
        <p:nvSpPr>
          <p:cNvPr id="5" name="Footer Placeholder 4"/>
          <p:cNvSpPr>
            <a:spLocks noGrp="1"/>
          </p:cNvSpPr>
          <p:nvPr>
            <p:ph type="ftr" sz="quarter" idx="11"/>
          </p:nvPr>
        </p:nvSpPr>
        <p:spPr/>
        <p:txBody>
          <a:bodyPr/>
          <a:lstStyle>
            <a:lvl1pPr>
              <a:defRPr/>
            </a:lvl1pPr>
          </a:lstStyle>
          <a:p>
            <a:pPr>
              <a:defRPr/>
            </a:pPr>
            <a:r>
              <a:rPr lang="en-US"/>
              <a:t>Footer Text</a:t>
            </a:r>
          </a:p>
        </p:txBody>
      </p:sp>
      <p:sp>
        <p:nvSpPr>
          <p:cNvPr id="6" name="Slide Number Placeholder 5"/>
          <p:cNvSpPr>
            <a:spLocks noGrp="1"/>
          </p:cNvSpPr>
          <p:nvPr>
            <p:ph type="sldNum" sz="quarter" idx="12"/>
          </p:nvPr>
        </p:nvSpPr>
        <p:spPr/>
        <p:txBody>
          <a:bodyPr/>
          <a:lstStyle>
            <a:lvl1pPr>
              <a:defRPr/>
            </a:lvl1pPr>
          </a:lstStyle>
          <a:p>
            <a:pPr>
              <a:defRPr/>
            </a:pPr>
            <a:fld id="{53E118E4-4D2D-4361-A2A6-3CB632E74E20}"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bg2">
                    <a:lumMod val="25000"/>
                  </a:schemeClr>
                </a:solidFill>
                <a:latin typeface="Arial" pitchFamily="34" charset="0"/>
                <a:cs typeface="Arial" pitchFamily="34" charset="0"/>
              </a:defRPr>
            </a:lvl1pPr>
            <a:lvl2pPr>
              <a:defRPr sz="2800">
                <a:solidFill>
                  <a:schemeClr val="bg2">
                    <a:lumMod val="25000"/>
                  </a:schemeClr>
                </a:solidFill>
                <a:latin typeface="Arial" pitchFamily="34" charset="0"/>
                <a:cs typeface="Arial" pitchFamily="34" charset="0"/>
              </a:defRPr>
            </a:lvl2pPr>
            <a:lvl3pPr>
              <a:defRPr sz="2400">
                <a:solidFill>
                  <a:schemeClr val="bg2">
                    <a:lumMod val="25000"/>
                  </a:schemeClr>
                </a:solidFill>
                <a:latin typeface="Arial" pitchFamily="34" charset="0"/>
                <a:cs typeface="Arial" pitchFamily="34" charset="0"/>
              </a:defRPr>
            </a:lvl3pPr>
            <a:lvl4pPr>
              <a:defRPr sz="2000">
                <a:solidFill>
                  <a:schemeClr val="bg2">
                    <a:lumMod val="25000"/>
                  </a:schemeClr>
                </a:solidFill>
                <a:latin typeface="Arial" pitchFamily="34" charset="0"/>
                <a:cs typeface="Arial" pitchFamily="34" charset="0"/>
              </a:defRPr>
            </a:lvl4pPr>
            <a:lvl5pPr>
              <a:defRPr sz="1800">
                <a:solidFill>
                  <a:schemeClr val="bg2">
                    <a:lumMod val="25000"/>
                  </a:schemeClr>
                </a:solidFill>
                <a:latin typeface="Arial" pitchFamily="34" charset="0"/>
                <a:cs typeface="Arial" pitchFamily="34" charset="0"/>
              </a:defRPr>
            </a:lvl5pPr>
            <a:lvl6pPr>
              <a:defRPr/>
            </a:lvl6pPr>
            <a:lvl7pPr>
              <a:defRPr/>
            </a:lvl7pPr>
            <a:lvl8pPr>
              <a:defRPr/>
            </a:lvl8pPr>
            <a:lvl9pPr>
              <a:buFont typeface="Arial"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825C4D79-EB92-44CB-98BB-E2E6F3C0DA81}" type="datetime1">
              <a:rPr lang="en-US" altLang="zh-CN" smtClean="0"/>
              <a:pPr>
                <a:defRPr/>
              </a:pPr>
              <a:t>12/3/2019</a:t>
            </a:fld>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0496CDA1-B2C2-440A-BCF6-820C15D1F7D4}" type="slidenum">
              <a:rPr lang="en-US" altLang="zh-CN"/>
              <a:pPr>
                <a:defRPr/>
              </a:pPr>
              <a:t>‹#›</a:t>
            </a:fld>
            <a:endParaRPr lang="en-US" altLang="zh-CN" dirty="0"/>
          </a:p>
        </p:txBody>
      </p:sp>
      <p:sp>
        <p:nvSpPr>
          <p:cNvPr id="7" name="页脚占位符 3"/>
          <p:cNvSpPr txBox="1">
            <a:spLocks/>
          </p:cNvSpPr>
          <p:nvPr userDrawn="1"/>
        </p:nvSpPr>
        <p:spPr>
          <a:xfrm>
            <a:off x="811212" y="6356350"/>
            <a:ext cx="4580595" cy="365125"/>
          </a:xfrm>
          <a:prstGeom prst="rect">
            <a:avLst/>
          </a:prstGeom>
        </p:spPr>
        <p:txBody>
          <a:bodyPr vert="horz" lIns="4572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65000"/>
                    <a:lumOff val="35000"/>
                  </a:schemeClr>
                </a:solidFill>
                <a:effectLst/>
                <a:uLnTx/>
                <a:uFillTx/>
                <a:latin typeface="Century Gothic" pitchFamily="34" charset="0"/>
                <a:ea typeface="+mn-ea"/>
                <a:cs typeface="+mn-cs"/>
              </a:rPr>
              <a:t>Lecture 13 : Local Feature Detectors – Part II</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Oval 6"/>
          <p:cNvSpPr/>
          <p:nvPr/>
        </p:nvSpPr>
        <p:spPr>
          <a:xfrm>
            <a:off x="4495800" y="3924300"/>
            <a:ext cx="84138"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endParaRPr>
          </a:p>
        </p:txBody>
      </p:sp>
      <p:sp>
        <p:nvSpPr>
          <p:cNvPr id="5" name="Oval 7"/>
          <p:cNvSpPr/>
          <p:nvPr/>
        </p:nvSpPr>
        <p:spPr>
          <a:xfrm>
            <a:off x="4695825" y="3924300"/>
            <a:ext cx="84138"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endParaRPr>
          </a:p>
        </p:txBody>
      </p:sp>
      <p:sp>
        <p:nvSpPr>
          <p:cNvPr id="6" name="Oval 8"/>
          <p:cNvSpPr/>
          <p:nvPr/>
        </p:nvSpPr>
        <p:spPr>
          <a:xfrm>
            <a:off x="4297363" y="3924300"/>
            <a:ext cx="84137"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endParaRPr>
          </a:p>
        </p:txBody>
      </p:sp>
      <p:sp>
        <p:nvSpPr>
          <p:cNvPr id="2" name="Title 1"/>
          <p:cNvSpPr>
            <a:spLocks noGrp="1"/>
          </p:cNvSpPr>
          <p:nvPr>
            <p:ph type="title"/>
          </p:nvPr>
        </p:nvSpPr>
        <p:spPr>
          <a:xfrm>
            <a:off x="722313" y="1371600"/>
            <a:ext cx="7772400" cy="2505075"/>
          </a:xfrm>
        </p:spPr>
        <p:txBody>
          <a:bodyPr/>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3"/>
          <p:cNvSpPr>
            <a:spLocks noGrp="1"/>
          </p:cNvSpPr>
          <p:nvPr>
            <p:ph type="dt" sz="half" idx="10"/>
          </p:nvPr>
        </p:nvSpPr>
        <p:spPr/>
        <p:txBody>
          <a:bodyPr/>
          <a:lstStyle>
            <a:lvl1pPr>
              <a:defRPr smtClean="0"/>
            </a:lvl1pPr>
          </a:lstStyle>
          <a:p>
            <a:pPr>
              <a:defRPr/>
            </a:pPr>
            <a:fld id="{76605860-D548-4C5C-854B-99C91562E0AA}" type="datetime1">
              <a:rPr lang="en-US" altLang="zh-CN" smtClean="0"/>
              <a:pPr>
                <a:defRPr/>
              </a:pPr>
              <a:t>12/3/2019</a:t>
            </a:fld>
            <a:endParaRPr lang="en-US" altLang="zh-CN"/>
          </a:p>
        </p:txBody>
      </p:sp>
      <p:sp>
        <p:nvSpPr>
          <p:cNvPr id="8" name="Footer Placeholder 4"/>
          <p:cNvSpPr>
            <a:spLocks noGrp="1"/>
          </p:cNvSpPr>
          <p:nvPr>
            <p:ph type="ftr" sz="quarter" idx="11"/>
          </p:nvPr>
        </p:nvSpPr>
        <p:spPr/>
        <p:txBody>
          <a:bodyPr/>
          <a:lstStyle>
            <a:lvl1pPr>
              <a:defRPr/>
            </a:lvl1pPr>
          </a:lstStyle>
          <a:p>
            <a:pPr>
              <a:defRPr/>
            </a:pPr>
            <a:r>
              <a:rPr lang="en-US"/>
              <a:t>Footer Text</a:t>
            </a:r>
          </a:p>
        </p:txBody>
      </p:sp>
      <p:sp>
        <p:nvSpPr>
          <p:cNvPr id="9" name="Slide Number Placeholder 5"/>
          <p:cNvSpPr>
            <a:spLocks noGrp="1"/>
          </p:cNvSpPr>
          <p:nvPr>
            <p:ph type="sldNum" sz="quarter" idx="12"/>
          </p:nvPr>
        </p:nvSpPr>
        <p:spPr/>
        <p:txBody>
          <a:bodyPr/>
          <a:lstStyle>
            <a:lvl1pPr>
              <a:defRPr smtClean="0"/>
            </a:lvl1pPr>
          </a:lstStyle>
          <a:p>
            <a:pPr>
              <a:defRPr/>
            </a:pPr>
            <a:fld id="{BF0A4604-B824-4190-ACE8-B9585E4AAD37}"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4"/>
          </p:nvPr>
        </p:nvSpPr>
        <p:spPr/>
        <p:txBody>
          <a:bodyPr/>
          <a:lstStyle>
            <a:lvl1pPr>
              <a:defRPr/>
            </a:lvl1pPr>
          </a:lstStyle>
          <a:p>
            <a:pPr>
              <a:defRPr/>
            </a:pPr>
            <a:fld id="{AFC79304-0DCC-47C2-A532-658D86D85960}" type="datetime1">
              <a:rPr lang="en-US" altLang="zh-CN" smtClean="0"/>
              <a:pPr>
                <a:defRPr/>
              </a:pPr>
              <a:t>12/3/2019</a:t>
            </a:fld>
            <a:endParaRPr lang="en-US" altLang="zh-CN"/>
          </a:p>
        </p:txBody>
      </p:sp>
      <p:sp>
        <p:nvSpPr>
          <p:cNvPr id="6" name="Footer Placeholder 4"/>
          <p:cNvSpPr>
            <a:spLocks noGrp="1"/>
          </p:cNvSpPr>
          <p:nvPr>
            <p:ph type="ftr" sz="quarter" idx="15"/>
          </p:nvPr>
        </p:nvSpPr>
        <p:spPr/>
        <p:txBody>
          <a:bodyPr/>
          <a:lstStyle>
            <a:lvl1pPr>
              <a:defRPr/>
            </a:lvl1pPr>
          </a:lstStyle>
          <a:p>
            <a:pPr>
              <a:defRPr/>
            </a:pPr>
            <a:r>
              <a:rPr lang="en-US"/>
              <a:t>Footer Text</a:t>
            </a:r>
          </a:p>
        </p:txBody>
      </p:sp>
      <p:sp>
        <p:nvSpPr>
          <p:cNvPr id="7" name="Slide Number Placeholder 5"/>
          <p:cNvSpPr>
            <a:spLocks noGrp="1"/>
          </p:cNvSpPr>
          <p:nvPr>
            <p:ph type="sldNum" sz="quarter" idx="16"/>
          </p:nvPr>
        </p:nvSpPr>
        <p:spPr/>
        <p:txBody>
          <a:bodyPr/>
          <a:lstStyle>
            <a:lvl1pPr>
              <a:defRPr/>
            </a:lvl1pPr>
          </a:lstStyle>
          <a:p>
            <a:pPr>
              <a:defRPr/>
            </a:pPr>
            <a:fld id="{FC6F52AB-F780-40DC-9AB9-526E1D1B47FD}"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5"/>
          </p:nvPr>
        </p:nvSpPr>
        <p:spPr/>
        <p:txBody>
          <a:bodyPr/>
          <a:lstStyle>
            <a:lvl1pPr>
              <a:defRPr/>
            </a:lvl1pPr>
          </a:lstStyle>
          <a:p>
            <a:pPr>
              <a:defRPr/>
            </a:pPr>
            <a:fld id="{E45845AC-A052-400C-97B6-526A9F50826C}" type="datetime1">
              <a:rPr lang="en-US" altLang="zh-CN" smtClean="0"/>
              <a:pPr>
                <a:defRPr/>
              </a:pPr>
              <a:t>12/3/2019</a:t>
            </a:fld>
            <a:endParaRPr lang="en-US" altLang="zh-CN"/>
          </a:p>
        </p:txBody>
      </p:sp>
      <p:sp>
        <p:nvSpPr>
          <p:cNvPr id="8" name="Footer Placeholder 4"/>
          <p:cNvSpPr>
            <a:spLocks noGrp="1"/>
          </p:cNvSpPr>
          <p:nvPr>
            <p:ph type="ftr" sz="quarter" idx="16"/>
          </p:nvPr>
        </p:nvSpPr>
        <p:spPr/>
        <p:txBody>
          <a:bodyPr/>
          <a:lstStyle>
            <a:lvl1pPr>
              <a:defRPr/>
            </a:lvl1pPr>
          </a:lstStyle>
          <a:p>
            <a:pPr>
              <a:defRPr/>
            </a:pPr>
            <a:r>
              <a:rPr lang="en-US"/>
              <a:t>Footer Text</a:t>
            </a:r>
          </a:p>
        </p:txBody>
      </p:sp>
      <p:sp>
        <p:nvSpPr>
          <p:cNvPr id="9" name="Slide Number Placeholder 5"/>
          <p:cNvSpPr>
            <a:spLocks noGrp="1"/>
          </p:cNvSpPr>
          <p:nvPr>
            <p:ph type="sldNum" sz="quarter" idx="17"/>
          </p:nvPr>
        </p:nvSpPr>
        <p:spPr/>
        <p:txBody>
          <a:bodyPr/>
          <a:lstStyle>
            <a:lvl1pPr>
              <a:defRPr/>
            </a:lvl1pPr>
          </a:lstStyle>
          <a:p>
            <a:pPr>
              <a:defRPr/>
            </a:pPr>
            <a:fld id="{D881AB9A-F41A-406D-AB88-0305D75E3F11}"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4CBEE260-56CF-468C-8163-CD7E19B31C05}" type="datetime1">
              <a:rPr lang="en-US" altLang="zh-CN" smtClean="0"/>
              <a:pPr>
                <a:defRPr/>
              </a:pPr>
              <a:t>12/3/2019</a:t>
            </a:fld>
            <a:endParaRPr lang="en-US" altLang="zh-CN"/>
          </a:p>
        </p:txBody>
      </p:sp>
      <p:sp>
        <p:nvSpPr>
          <p:cNvPr id="4" name="Footer Placeholder 4"/>
          <p:cNvSpPr>
            <a:spLocks noGrp="1"/>
          </p:cNvSpPr>
          <p:nvPr>
            <p:ph type="ftr" sz="quarter" idx="11"/>
          </p:nvPr>
        </p:nvSpPr>
        <p:spPr/>
        <p:txBody>
          <a:bodyPr/>
          <a:lstStyle>
            <a:lvl1pPr>
              <a:defRPr/>
            </a:lvl1pPr>
          </a:lstStyle>
          <a:p>
            <a:pPr>
              <a:defRPr/>
            </a:pPr>
            <a:r>
              <a:rPr lang="en-US"/>
              <a:t>Footer Text</a:t>
            </a:r>
          </a:p>
        </p:txBody>
      </p:sp>
      <p:sp>
        <p:nvSpPr>
          <p:cNvPr id="5" name="Slide Number Placeholder 5"/>
          <p:cNvSpPr>
            <a:spLocks noGrp="1"/>
          </p:cNvSpPr>
          <p:nvPr>
            <p:ph type="sldNum" sz="quarter" idx="12"/>
          </p:nvPr>
        </p:nvSpPr>
        <p:spPr/>
        <p:txBody>
          <a:bodyPr/>
          <a:lstStyle>
            <a:lvl1pPr>
              <a:defRPr/>
            </a:lvl1pPr>
          </a:lstStyle>
          <a:p>
            <a:pPr>
              <a:defRPr/>
            </a:pPr>
            <a:fld id="{F15CE7FE-DE3D-4C46-A677-557FD82B165A}"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4D9854F-058A-4572-930E-050491A781D6}" type="datetime1">
              <a:rPr lang="en-US" altLang="zh-CN" smtClean="0"/>
              <a:pPr>
                <a:defRPr/>
              </a:pPr>
              <a:t>12/3/2019</a:t>
            </a:fld>
            <a:endParaRPr lang="en-US" altLang="zh-CN"/>
          </a:p>
        </p:txBody>
      </p:sp>
      <p:sp>
        <p:nvSpPr>
          <p:cNvPr id="3" name="Footer Placeholder 4"/>
          <p:cNvSpPr>
            <a:spLocks noGrp="1"/>
          </p:cNvSpPr>
          <p:nvPr>
            <p:ph type="ftr" sz="quarter" idx="11"/>
          </p:nvPr>
        </p:nvSpPr>
        <p:spPr/>
        <p:txBody>
          <a:bodyPr/>
          <a:lstStyle>
            <a:lvl1pPr>
              <a:defRPr/>
            </a:lvl1pPr>
          </a:lstStyle>
          <a:p>
            <a:pPr>
              <a:defRPr/>
            </a:pPr>
            <a:r>
              <a:rPr lang="en-US"/>
              <a:t>Footer Text</a:t>
            </a:r>
          </a:p>
        </p:txBody>
      </p:sp>
      <p:sp>
        <p:nvSpPr>
          <p:cNvPr id="4" name="Slide Number Placeholder 5"/>
          <p:cNvSpPr>
            <a:spLocks noGrp="1"/>
          </p:cNvSpPr>
          <p:nvPr>
            <p:ph type="sldNum" sz="quarter" idx="12"/>
          </p:nvPr>
        </p:nvSpPr>
        <p:spPr/>
        <p:txBody>
          <a:bodyPr/>
          <a:lstStyle>
            <a:lvl1pPr>
              <a:defRPr/>
            </a:lvl1pPr>
          </a:lstStyle>
          <a:p>
            <a:pPr>
              <a:defRPr/>
            </a:pPr>
            <a:fld id="{0E7C42A5-0ABC-44CD-B4EB-8F5B87A987FB}"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B64C065-3EFE-44FD-A64E-45E7994D321C}" type="datetime1">
              <a:rPr lang="en-US" altLang="zh-CN" smtClean="0"/>
              <a:pPr>
                <a:defRPr/>
              </a:pPr>
              <a:t>12/3/2019</a:t>
            </a:fld>
            <a:endParaRPr lang="en-US" altLang="zh-CN"/>
          </a:p>
        </p:txBody>
      </p:sp>
      <p:sp>
        <p:nvSpPr>
          <p:cNvPr id="6" name="Footer Placeholder 4"/>
          <p:cNvSpPr>
            <a:spLocks noGrp="1"/>
          </p:cNvSpPr>
          <p:nvPr>
            <p:ph type="ftr" sz="quarter" idx="11"/>
          </p:nvPr>
        </p:nvSpPr>
        <p:spPr/>
        <p:txBody>
          <a:bodyPr/>
          <a:lstStyle>
            <a:lvl1pPr>
              <a:defRPr/>
            </a:lvl1pPr>
          </a:lstStyle>
          <a:p>
            <a:pPr>
              <a:defRPr/>
            </a:pPr>
            <a:r>
              <a:rPr lang="en-US"/>
              <a:t>Footer Text</a:t>
            </a:r>
          </a:p>
        </p:txBody>
      </p:sp>
      <p:sp>
        <p:nvSpPr>
          <p:cNvPr id="7" name="Slide Number Placeholder 5"/>
          <p:cNvSpPr>
            <a:spLocks noGrp="1"/>
          </p:cNvSpPr>
          <p:nvPr>
            <p:ph type="sldNum" sz="quarter" idx="12"/>
          </p:nvPr>
        </p:nvSpPr>
        <p:spPr/>
        <p:txBody>
          <a:bodyPr/>
          <a:lstStyle>
            <a:lvl1pPr>
              <a:defRPr/>
            </a:lvl1pPr>
          </a:lstStyle>
          <a:p>
            <a:pPr>
              <a:defRPr/>
            </a:pPr>
            <a:fld id="{155B3C49-B6E2-40A5-99C7-9382D82735D3}"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rtlCol="0">
            <a:norm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Drag picture to placeholder or click icon to add</a:t>
            </a:r>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D355AA2-E93C-44D0-B3A3-940565E0878B}" type="datetime1">
              <a:rPr lang="en-US" altLang="zh-CN" smtClean="0"/>
              <a:pPr>
                <a:defRPr/>
              </a:pPr>
              <a:t>12/3/2019</a:t>
            </a:fld>
            <a:endParaRPr lang="en-US" altLang="zh-CN"/>
          </a:p>
        </p:txBody>
      </p:sp>
      <p:sp>
        <p:nvSpPr>
          <p:cNvPr id="6" name="Footer Placeholder 4"/>
          <p:cNvSpPr>
            <a:spLocks noGrp="1"/>
          </p:cNvSpPr>
          <p:nvPr>
            <p:ph type="ftr" sz="quarter" idx="11"/>
          </p:nvPr>
        </p:nvSpPr>
        <p:spPr/>
        <p:txBody>
          <a:bodyPr/>
          <a:lstStyle>
            <a:lvl1pPr>
              <a:defRPr/>
            </a:lvl1pPr>
          </a:lstStyle>
          <a:p>
            <a:pPr>
              <a:defRPr/>
            </a:pPr>
            <a:r>
              <a:rPr lang="en-US"/>
              <a:t>Footer Text</a:t>
            </a:r>
          </a:p>
        </p:txBody>
      </p:sp>
      <p:sp>
        <p:nvSpPr>
          <p:cNvPr id="7" name="Slide Number Placeholder 5"/>
          <p:cNvSpPr>
            <a:spLocks noGrp="1"/>
          </p:cNvSpPr>
          <p:nvPr>
            <p:ph type="sldNum" sz="quarter" idx="12"/>
          </p:nvPr>
        </p:nvSpPr>
        <p:spPr/>
        <p:txBody>
          <a:bodyPr/>
          <a:lstStyle>
            <a:lvl1pPr>
              <a:defRPr/>
            </a:lvl1pPr>
          </a:lstStyle>
          <a:p>
            <a:pPr>
              <a:defRPr/>
            </a:pPr>
            <a:fld id="{4B864151-1742-42C8-9AF0-5818D0A2B7F4}"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p:cNvSpPr>
            <a:spLocks noGrp="1"/>
          </p:cNvSpPr>
          <p:nvPr>
            <p:ph type="dt" sz="half" idx="2"/>
          </p:nvPr>
        </p:nvSpPr>
        <p:spPr>
          <a:xfrm>
            <a:off x="6362700" y="6356350"/>
            <a:ext cx="2085975" cy="365125"/>
          </a:xfrm>
          <a:prstGeom prst="rect">
            <a:avLst/>
          </a:prstGeom>
        </p:spPr>
        <p:txBody>
          <a:bodyPr vert="horz" wrap="square" lIns="91440" tIns="45720" rIns="45720" bIns="45720" numCol="1" anchor="ctr" anchorCtr="0" compatLnSpc="1">
            <a:prstTxWarp prst="textNoShape">
              <a:avLst/>
            </a:prstTxWarp>
          </a:bodyPr>
          <a:lstStyle>
            <a:lvl1pPr algn="r">
              <a:defRPr sz="1200" smtClean="0">
                <a:solidFill>
                  <a:srgbClr val="595959"/>
                </a:solidFill>
                <a:latin typeface="Century Gothic" pitchFamily="34" charset="0"/>
              </a:defRPr>
            </a:lvl1pPr>
          </a:lstStyle>
          <a:p>
            <a:pPr>
              <a:defRPr/>
            </a:pPr>
            <a:fld id="{61E4E640-7AC0-482D-946F-1062DD5F0FDD}" type="datetime1">
              <a:rPr lang="en-US" altLang="zh-CN" smtClean="0"/>
              <a:pPr>
                <a:defRPr/>
              </a:pPr>
              <a:t>12/3/2019</a:t>
            </a:fld>
            <a:endParaRPr lang="en-US" altLang="zh-CN"/>
          </a:p>
        </p:txBody>
      </p:sp>
      <p:sp>
        <p:nvSpPr>
          <p:cNvPr id="5" name="Footer Placeholder 4"/>
          <p:cNvSpPr>
            <a:spLocks noGrp="1"/>
          </p:cNvSpPr>
          <p:nvPr>
            <p:ph type="ftr" sz="quarter" idx="3"/>
          </p:nvPr>
        </p:nvSpPr>
        <p:spPr>
          <a:xfrm>
            <a:off x="658813" y="6356350"/>
            <a:ext cx="2847975" cy="365125"/>
          </a:xfrm>
          <a:prstGeom prst="rect">
            <a:avLst/>
          </a:prstGeom>
        </p:spPr>
        <p:txBody>
          <a:bodyPr vert="horz" lIns="45720" tIns="45720" rIns="91440" bIns="45720" rtlCol="0" anchor="ctr"/>
          <a:lstStyle>
            <a:lvl1pPr algn="l" fontAlgn="auto">
              <a:spcBef>
                <a:spcPts val="0"/>
              </a:spcBef>
              <a:spcAft>
                <a:spcPts val="0"/>
              </a:spcAft>
              <a:defRPr sz="1200">
                <a:solidFill>
                  <a:schemeClr val="tx1">
                    <a:lumMod val="65000"/>
                    <a:lumOff val="35000"/>
                  </a:schemeClr>
                </a:solidFill>
                <a:latin typeface="Century Gothic" pitchFamily="34" charset="0"/>
                <a:ea typeface="+mn-ea"/>
              </a:defRPr>
            </a:lvl1pPr>
          </a:lstStyle>
          <a:p>
            <a:pPr>
              <a:defRPr/>
            </a:pPr>
            <a:r>
              <a:rPr lang="en-US"/>
              <a:t>Footer Text</a:t>
            </a:r>
          </a:p>
        </p:txBody>
      </p:sp>
      <p:sp>
        <p:nvSpPr>
          <p:cNvPr id="6" name="Slide Number Placeholder 5"/>
          <p:cNvSpPr>
            <a:spLocks noGrp="1"/>
          </p:cNvSpPr>
          <p:nvPr>
            <p:ph type="sldNum" sz="quarter" idx="4"/>
          </p:nvPr>
        </p:nvSpPr>
        <p:spPr>
          <a:xfrm>
            <a:off x="8543925" y="6356350"/>
            <a:ext cx="561975" cy="365125"/>
          </a:xfrm>
          <a:prstGeom prst="rect">
            <a:avLst/>
          </a:prstGeom>
        </p:spPr>
        <p:txBody>
          <a:bodyPr vert="horz" wrap="square" lIns="27432" tIns="45720" rIns="45720" bIns="45720" numCol="1" anchor="ctr" anchorCtr="0" compatLnSpc="1">
            <a:prstTxWarp prst="textNoShape">
              <a:avLst/>
            </a:prstTxWarp>
          </a:bodyPr>
          <a:lstStyle>
            <a:lvl1pPr>
              <a:defRPr sz="1200" smtClean="0">
                <a:solidFill>
                  <a:srgbClr val="595959"/>
                </a:solidFill>
                <a:latin typeface="Century Gothic" pitchFamily="34" charset="0"/>
              </a:defRPr>
            </a:lvl1pPr>
          </a:lstStyle>
          <a:p>
            <a:pPr>
              <a:defRPr/>
            </a:pPr>
            <a:fld id="{87761CF3-31AE-4790-9838-D5D772E3B4BB}" type="slidenum">
              <a:rPr lang="en-US" altLang="zh-CN"/>
              <a:pPr>
                <a:defRPr/>
              </a:pPr>
              <a:t>‹#›</a:t>
            </a:fld>
            <a:endParaRPr lang="en-US" altLang="zh-CN"/>
          </a:p>
        </p:txBody>
      </p:sp>
      <p:sp>
        <p:nvSpPr>
          <p:cNvPr id="7" name="Oval 6"/>
          <p:cNvSpPr/>
          <p:nvPr/>
        </p:nvSpPr>
        <p:spPr>
          <a:xfrm>
            <a:off x="8458200" y="6499225"/>
            <a:ext cx="84138"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endParaRPr>
          </a:p>
        </p:txBody>
      </p:sp>
      <p:sp>
        <p:nvSpPr>
          <p:cNvPr id="8" name="Oval 7"/>
          <p:cNvSpPr/>
          <p:nvPr/>
        </p:nvSpPr>
        <p:spPr>
          <a:xfrm>
            <a:off x="569913" y="6499225"/>
            <a:ext cx="84137"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83"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hdr="0" dt="0"/>
  <p:txStyles>
    <p:titleStyle>
      <a:lvl1pPr algn="ctr" rtl="0" eaLnBrk="0" fontAlgn="base" hangingPunct="0">
        <a:lnSpc>
          <a:spcPts val="5800"/>
        </a:lnSpc>
        <a:spcBef>
          <a:spcPct val="0"/>
        </a:spcBef>
        <a:spcAft>
          <a:spcPct val="0"/>
        </a:spcAft>
        <a:defRPr sz="5400" kern="1200">
          <a:solidFill>
            <a:schemeClr val="tx2"/>
          </a:solidFill>
          <a:effectLst>
            <a:outerShdw blurRad="63500" dist="38100" dir="5400000" algn="t" rotWithShape="0">
              <a:prstClr val="black">
                <a:alpha val="25000"/>
              </a:prstClr>
            </a:outerShdw>
          </a:effectLst>
          <a:latin typeface="+mn-lt"/>
          <a:ea typeface="+mj-ea"/>
          <a:cs typeface="+mj-cs"/>
        </a:defRPr>
      </a:lvl1pPr>
      <a:lvl2pPr algn="ctr" rtl="0" eaLnBrk="0" fontAlgn="base" hangingPunct="0">
        <a:lnSpc>
          <a:spcPts val="5800"/>
        </a:lnSpc>
        <a:spcBef>
          <a:spcPct val="0"/>
        </a:spcBef>
        <a:spcAft>
          <a:spcPct val="0"/>
        </a:spcAft>
        <a:defRPr sz="5400">
          <a:solidFill>
            <a:schemeClr val="tx2"/>
          </a:solidFill>
          <a:latin typeface="Palatino Linotype" pitchFamily="18" charset="0"/>
        </a:defRPr>
      </a:lvl2pPr>
      <a:lvl3pPr algn="ctr" rtl="0" eaLnBrk="0" fontAlgn="base" hangingPunct="0">
        <a:lnSpc>
          <a:spcPts val="5800"/>
        </a:lnSpc>
        <a:spcBef>
          <a:spcPct val="0"/>
        </a:spcBef>
        <a:spcAft>
          <a:spcPct val="0"/>
        </a:spcAft>
        <a:defRPr sz="5400">
          <a:solidFill>
            <a:schemeClr val="tx2"/>
          </a:solidFill>
          <a:latin typeface="Palatino Linotype" pitchFamily="18" charset="0"/>
        </a:defRPr>
      </a:lvl3pPr>
      <a:lvl4pPr algn="ctr" rtl="0" eaLnBrk="0" fontAlgn="base" hangingPunct="0">
        <a:lnSpc>
          <a:spcPts val="5800"/>
        </a:lnSpc>
        <a:spcBef>
          <a:spcPct val="0"/>
        </a:spcBef>
        <a:spcAft>
          <a:spcPct val="0"/>
        </a:spcAft>
        <a:defRPr sz="5400">
          <a:solidFill>
            <a:schemeClr val="tx2"/>
          </a:solidFill>
          <a:latin typeface="Palatino Linotype" pitchFamily="18" charset="0"/>
        </a:defRPr>
      </a:lvl4pPr>
      <a:lvl5pPr algn="ctr" rtl="0" eaLnBrk="0" fontAlgn="base" hangingPunct="0">
        <a:lnSpc>
          <a:spcPts val="5800"/>
        </a:lnSpc>
        <a:spcBef>
          <a:spcPct val="0"/>
        </a:spcBef>
        <a:spcAft>
          <a:spcPct val="0"/>
        </a:spcAft>
        <a:defRPr sz="5400">
          <a:solidFill>
            <a:schemeClr val="tx2"/>
          </a:solidFill>
          <a:latin typeface="Palatino Linotype" pitchFamily="18" charset="0"/>
        </a:defRPr>
      </a:lvl5pPr>
      <a:lvl6pPr marL="457200" algn="ctr" rtl="0" fontAlgn="base">
        <a:lnSpc>
          <a:spcPts val="5800"/>
        </a:lnSpc>
        <a:spcBef>
          <a:spcPct val="0"/>
        </a:spcBef>
        <a:spcAft>
          <a:spcPct val="0"/>
        </a:spcAft>
        <a:defRPr sz="5400">
          <a:solidFill>
            <a:schemeClr val="tx2"/>
          </a:solidFill>
          <a:latin typeface="Palatino Linotype" pitchFamily="18" charset="0"/>
        </a:defRPr>
      </a:lvl6pPr>
      <a:lvl7pPr marL="914400" algn="ctr" rtl="0" fontAlgn="base">
        <a:lnSpc>
          <a:spcPts val="5800"/>
        </a:lnSpc>
        <a:spcBef>
          <a:spcPct val="0"/>
        </a:spcBef>
        <a:spcAft>
          <a:spcPct val="0"/>
        </a:spcAft>
        <a:defRPr sz="5400">
          <a:solidFill>
            <a:schemeClr val="tx2"/>
          </a:solidFill>
          <a:latin typeface="Palatino Linotype" pitchFamily="18" charset="0"/>
        </a:defRPr>
      </a:lvl7pPr>
      <a:lvl8pPr marL="1371600" algn="ctr" rtl="0" fontAlgn="base">
        <a:lnSpc>
          <a:spcPts val="5800"/>
        </a:lnSpc>
        <a:spcBef>
          <a:spcPct val="0"/>
        </a:spcBef>
        <a:spcAft>
          <a:spcPct val="0"/>
        </a:spcAft>
        <a:defRPr sz="5400">
          <a:solidFill>
            <a:schemeClr val="tx2"/>
          </a:solidFill>
          <a:latin typeface="Palatino Linotype" pitchFamily="18" charset="0"/>
        </a:defRPr>
      </a:lvl8pPr>
      <a:lvl9pPr marL="1828800" algn="ctr" rtl="0" fontAlgn="base">
        <a:lnSpc>
          <a:spcPts val="5800"/>
        </a:lnSpc>
        <a:spcBef>
          <a:spcPct val="0"/>
        </a:spcBef>
        <a:spcAft>
          <a:spcPct val="0"/>
        </a:spcAft>
        <a:defRPr sz="5400">
          <a:solidFill>
            <a:schemeClr val="tx2"/>
          </a:solidFill>
          <a:latin typeface="Palatino Linotype" pitchFamily="18" charset="0"/>
        </a:defRPr>
      </a:lvl9pPr>
    </p:titleStyle>
    <p:bodyStyle>
      <a:lvl1pPr marL="342900" indent="-342900" algn="l" rtl="0" eaLnBrk="0" fontAlgn="base" hangingPunct="0">
        <a:spcBef>
          <a:spcPct val="20000"/>
        </a:spcBef>
        <a:spcAft>
          <a:spcPct val="0"/>
        </a:spcAft>
        <a:buFont typeface="Arial"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itchFamily="34" charset="0"/>
        <a:buChar char="•"/>
        <a:defRPr sz="1600" kern="1200">
          <a:solidFill>
            <a:srgbClr val="7F7F7F"/>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7.jp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282883"/>
            <a:ext cx="7772400" cy="3239070"/>
          </a:xfrm>
        </p:spPr>
        <p:txBody>
          <a:bodyPr/>
          <a:lstStyle/>
          <a:p>
            <a:r>
              <a:rPr lang="en-US" altLang="zh-CN" dirty="0"/>
              <a:t>Computer Vision</a:t>
            </a:r>
            <a:br>
              <a:rPr lang="en-US" altLang="zh-CN" dirty="0"/>
            </a:br>
            <a:r>
              <a:rPr lang="en-US" altLang="zh-CN" sz="3200" dirty="0"/>
              <a:t>Lecture 13: Local Feature Detectors</a:t>
            </a:r>
            <a:br>
              <a:rPr lang="en-US" altLang="zh-CN" sz="3200" dirty="0"/>
            </a:br>
            <a:r>
              <a:rPr lang="en-US" altLang="zh-CN" sz="3200" dirty="0"/>
              <a:t>Part II</a:t>
            </a:r>
            <a:endParaRPr lang="zh-CN" altLang="en-US" sz="3200" dirty="0"/>
          </a:p>
        </p:txBody>
      </p:sp>
      <p:sp>
        <p:nvSpPr>
          <p:cNvPr id="7" name="TextBox 6"/>
          <p:cNvSpPr txBox="1"/>
          <p:nvPr/>
        </p:nvSpPr>
        <p:spPr>
          <a:xfrm>
            <a:off x="835572" y="204958"/>
            <a:ext cx="4130565" cy="523220"/>
          </a:xfrm>
          <a:prstGeom prst="rect">
            <a:avLst/>
          </a:prstGeom>
          <a:noFill/>
        </p:spPr>
        <p:txBody>
          <a:bodyPr wrap="square" rtlCol="0">
            <a:spAutoFit/>
          </a:bodyPr>
          <a:lstStyle/>
          <a:p>
            <a:r>
              <a:rPr lang="en-US" altLang="zh-CN" sz="2800" dirty="0">
                <a:solidFill>
                  <a:schemeClr val="accent1">
                    <a:lumMod val="60000"/>
                    <a:lumOff val="40000"/>
                  </a:schemeClr>
                </a:solidFill>
              </a:rPr>
              <a:t>School of Software, SJTU</a:t>
            </a:r>
            <a:endParaRPr lang="zh-CN" altLang="en-US" sz="2800" dirty="0">
              <a:solidFill>
                <a:schemeClr val="accent1">
                  <a:lumMod val="60000"/>
                  <a:lumOff val="40000"/>
                </a:schemeClr>
              </a:solidFill>
            </a:endParaRPr>
          </a:p>
        </p:txBody>
      </p:sp>
      <p:pic>
        <p:nvPicPr>
          <p:cNvPr id="6" name="图片 5" descr="sjtu_logo.gif"/>
          <p:cNvPicPr>
            <a:picLocks noChangeAspect="1"/>
          </p:cNvPicPr>
          <p:nvPr/>
        </p:nvPicPr>
        <p:blipFill>
          <a:blip r:embed="rId3" cstate="print"/>
          <a:stretch>
            <a:fillRect/>
          </a:stretch>
        </p:blipFill>
        <p:spPr>
          <a:xfrm>
            <a:off x="1" y="-1"/>
            <a:ext cx="886626" cy="88286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Scale Invariant Detection</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10</a:t>
            </a:fld>
            <a:endParaRPr lang="en-US" altLang="zh-CN" dirty="0"/>
          </a:p>
        </p:txBody>
      </p:sp>
      <p:sp>
        <p:nvSpPr>
          <p:cNvPr id="6" name="Rectangle 3"/>
          <p:cNvSpPr>
            <a:spLocks noGrp="1" noChangeArrowheads="1"/>
          </p:cNvSpPr>
          <p:nvPr/>
        </p:nvSpPr>
        <p:spPr bwMode="auto">
          <a:xfrm>
            <a:off x="685800" y="161925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r>
              <a:rPr lang="en-US" altLang="zh-CN" sz="2000" dirty="0">
                <a:latin typeface="Arial" panose="020B0604020202020204" pitchFamily="34" charset="0"/>
                <a:ea typeface="宋体" charset="-122"/>
                <a:cs typeface="Arial" panose="020B0604020202020204" pitchFamily="34" charset="0"/>
              </a:rPr>
              <a:t>Consider regions (e.g. circles) of different sizes around a point</a:t>
            </a:r>
          </a:p>
          <a:p>
            <a:r>
              <a:rPr lang="en-US" altLang="zh-CN" sz="2000" dirty="0">
                <a:latin typeface="Arial" panose="020B0604020202020204" pitchFamily="34" charset="0"/>
                <a:ea typeface="宋体" charset="-122"/>
                <a:cs typeface="Arial" panose="020B0604020202020204" pitchFamily="34" charset="0"/>
              </a:rPr>
              <a:t>Regions of corresponding sizes will look the same in both images</a:t>
            </a:r>
            <a:endParaRPr lang="ru-RU" altLang="zh-CN" sz="2000" dirty="0">
              <a:latin typeface="Arial" panose="020B0604020202020204" pitchFamily="34" charset="0"/>
              <a:cs typeface="Arial" panose="020B0604020202020204" pitchFamily="34" charset="0"/>
            </a:endParaRPr>
          </a:p>
        </p:txBody>
      </p:sp>
      <p:sp>
        <p:nvSpPr>
          <p:cNvPr id="7" name="Freeform 4"/>
          <p:cNvSpPr>
            <a:spLocks/>
          </p:cNvSpPr>
          <p:nvPr/>
        </p:nvSpPr>
        <p:spPr bwMode="auto">
          <a:xfrm>
            <a:off x="2209800" y="4165600"/>
            <a:ext cx="2743200" cy="2006600"/>
          </a:xfrm>
          <a:custGeom>
            <a:avLst/>
            <a:gdLst>
              <a:gd name="T0" fmla="*/ 0 w 1728"/>
              <a:gd name="T1" fmla="*/ 2147483647 h 1264"/>
              <a:gd name="T2" fmla="*/ 241935031 w 1728"/>
              <a:gd name="T3" fmla="*/ 1008062507 h 1264"/>
              <a:gd name="T4" fmla="*/ 1088707589 w 1728"/>
              <a:gd name="T5" fmla="*/ 161289987 h 1264"/>
              <a:gd name="T6" fmla="*/ 2147483647 w 1728"/>
              <a:gd name="T7" fmla="*/ 40322497 h 1264"/>
              <a:gd name="T8" fmla="*/ 2147483647 w 1728"/>
              <a:gd name="T9" fmla="*/ 403224943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en-US"/>
          </a:p>
        </p:txBody>
      </p:sp>
      <p:sp>
        <p:nvSpPr>
          <p:cNvPr id="8" name="Oval 5"/>
          <p:cNvSpPr>
            <a:spLocks noChangeArrowheads="1"/>
          </p:cNvSpPr>
          <p:nvPr/>
        </p:nvSpPr>
        <p:spPr bwMode="auto">
          <a:xfrm>
            <a:off x="2681288" y="4727575"/>
            <a:ext cx="381000" cy="381000"/>
          </a:xfrm>
          <a:prstGeom prst="ellipse">
            <a:avLst/>
          </a:prstGeom>
          <a:solidFill>
            <a:schemeClr val="accent1">
              <a:alpha val="50195"/>
            </a:schemeClr>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sp>
        <p:nvSpPr>
          <p:cNvPr id="9" name="Oval 6"/>
          <p:cNvSpPr>
            <a:spLocks noChangeArrowheads="1"/>
          </p:cNvSpPr>
          <p:nvPr/>
        </p:nvSpPr>
        <p:spPr bwMode="auto">
          <a:xfrm>
            <a:off x="2481263" y="4546600"/>
            <a:ext cx="795337" cy="790575"/>
          </a:xfrm>
          <a:prstGeom prst="ellipse">
            <a:avLst/>
          </a:prstGeom>
          <a:solidFill>
            <a:schemeClr val="accent1">
              <a:alpha val="50195"/>
            </a:schemeClr>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sp>
        <p:nvSpPr>
          <p:cNvPr id="10" name="Oval 7"/>
          <p:cNvSpPr>
            <a:spLocks noChangeArrowheads="1"/>
          </p:cNvSpPr>
          <p:nvPr/>
        </p:nvSpPr>
        <p:spPr bwMode="auto">
          <a:xfrm>
            <a:off x="2147888" y="4256088"/>
            <a:ext cx="1447800" cy="1371600"/>
          </a:xfrm>
          <a:prstGeom prst="ellipse">
            <a:avLst/>
          </a:prstGeom>
          <a:solidFill>
            <a:schemeClr val="accent1">
              <a:alpha val="50195"/>
            </a:schemeClr>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sp>
        <p:nvSpPr>
          <p:cNvPr id="11" name="Oval 8"/>
          <p:cNvSpPr>
            <a:spLocks noChangeArrowheads="1"/>
          </p:cNvSpPr>
          <p:nvPr/>
        </p:nvSpPr>
        <p:spPr bwMode="auto">
          <a:xfrm>
            <a:off x="1600200" y="3079750"/>
            <a:ext cx="2514600" cy="2514600"/>
          </a:xfrm>
          <a:prstGeom prst="ellipse">
            <a:avLst/>
          </a:prstGeom>
          <a:solidFill>
            <a:schemeClr val="accent1">
              <a:alpha val="50195"/>
            </a:schemeClr>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grpSp>
        <p:nvGrpSpPr>
          <p:cNvPr id="12" name="Group 9"/>
          <p:cNvGrpSpPr>
            <a:grpSpLocks noChangeAspect="1"/>
          </p:cNvGrpSpPr>
          <p:nvPr/>
        </p:nvGrpSpPr>
        <p:grpSpPr bwMode="auto">
          <a:xfrm>
            <a:off x="6705600" y="3935414"/>
            <a:ext cx="609600" cy="560388"/>
            <a:chOff x="3024" y="2112"/>
            <a:chExt cx="2112" cy="1948"/>
          </a:xfrm>
        </p:grpSpPr>
        <p:sp>
          <p:nvSpPr>
            <p:cNvPr id="13" name="Freeform 10"/>
            <p:cNvSpPr>
              <a:spLocks noChangeAspect="1"/>
            </p:cNvSpPr>
            <p:nvPr/>
          </p:nvSpPr>
          <p:spPr bwMode="auto">
            <a:xfrm>
              <a:off x="3408" y="2796"/>
              <a:ext cx="1728" cy="1264"/>
            </a:xfrm>
            <a:custGeom>
              <a:avLst/>
              <a:gdLst>
                <a:gd name="T0" fmla="*/ 0 w 1728"/>
                <a:gd name="T1" fmla="*/ 1264 h 1264"/>
                <a:gd name="T2" fmla="*/ 96 w 1728"/>
                <a:gd name="T3" fmla="*/ 400 h 1264"/>
                <a:gd name="T4" fmla="*/ 432 w 1728"/>
                <a:gd name="T5" fmla="*/ 64 h 1264"/>
                <a:gd name="T6" fmla="*/ 1056 w 1728"/>
                <a:gd name="T7" fmla="*/ 16 h 1264"/>
                <a:gd name="T8" fmla="*/ 1728 w 1728"/>
                <a:gd name="T9" fmla="*/ 160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en-US"/>
            </a:p>
          </p:txBody>
        </p:sp>
        <p:sp>
          <p:nvSpPr>
            <p:cNvPr id="14" name="Oval 11"/>
            <p:cNvSpPr>
              <a:spLocks noChangeAspect="1" noChangeArrowheads="1"/>
            </p:cNvSpPr>
            <p:nvPr/>
          </p:nvSpPr>
          <p:spPr bwMode="auto">
            <a:xfrm>
              <a:off x="3024" y="2112"/>
              <a:ext cx="1584" cy="1584"/>
            </a:xfrm>
            <a:prstGeom prst="ellipse">
              <a:avLst/>
            </a:prstGeom>
            <a:solidFill>
              <a:schemeClr val="accent1">
                <a:alpha val="50195"/>
              </a:schemeClr>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grpSp>
    </p:spTree>
    <p:extLst>
      <p:ext uri="{BB962C8B-B14F-4D97-AF65-F5344CB8AC3E}">
        <p14:creationId xmlns:p14="http://schemas.microsoft.com/office/powerpoint/2010/main" val="1640017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5314"/>
            <a:ext cx="8229600" cy="1600200"/>
          </a:xfrm>
        </p:spPr>
        <p:txBody>
          <a:bodyPr/>
          <a:lstStyle/>
          <a:p>
            <a:r>
              <a:rPr lang="en-US" altLang="zh-CN" dirty="0">
                <a:ea typeface="宋体" charset="-122"/>
              </a:rPr>
              <a:t>Scale Invariant Detection</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11</a:t>
            </a:fld>
            <a:endParaRPr lang="en-US" altLang="zh-CN" dirty="0"/>
          </a:p>
        </p:txBody>
      </p:sp>
      <p:sp>
        <p:nvSpPr>
          <p:cNvPr id="5" name="Freeform 2"/>
          <p:cNvSpPr>
            <a:spLocks/>
          </p:cNvSpPr>
          <p:nvPr/>
        </p:nvSpPr>
        <p:spPr bwMode="auto">
          <a:xfrm>
            <a:off x="7162800" y="2632075"/>
            <a:ext cx="863600" cy="1955800"/>
          </a:xfrm>
          <a:custGeom>
            <a:avLst/>
            <a:gdLst>
              <a:gd name="T0" fmla="*/ 0 w 544"/>
              <a:gd name="T1" fmla="*/ 2147483647 h 1232"/>
              <a:gd name="T2" fmla="*/ 1088707408 w 544"/>
              <a:gd name="T3" fmla="*/ 2147483647 h 1232"/>
              <a:gd name="T4" fmla="*/ 1330642300 w 544"/>
              <a:gd name="T5" fmla="*/ 1572577274 h 1232"/>
              <a:gd name="T6" fmla="*/ 846772517 w 544"/>
              <a:gd name="T7" fmla="*/ 604837459 h 1232"/>
              <a:gd name="T8" fmla="*/ 1330642300 w 544"/>
              <a:gd name="T9" fmla="*/ 0 h 1232"/>
              <a:gd name="T10" fmla="*/ 0 60000 65536"/>
              <a:gd name="T11" fmla="*/ 0 60000 65536"/>
              <a:gd name="T12" fmla="*/ 0 60000 65536"/>
              <a:gd name="T13" fmla="*/ 0 60000 65536"/>
              <a:gd name="T14" fmla="*/ 0 60000 65536"/>
              <a:gd name="T15" fmla="*/ 0 w 544"/>
              <a:gd name="T16" fmla="*/ 0 h 1232"/>
              <a:gd name="T17" fmla="*/ 544 w 544"/>
              <a:gd name="T18" fmla="*/ 1232 h 1232"/>
            </a:gdLst>
            <a:ahLst/>
            <a:cxnLst>
              <a:cxn ang="T10">
                <a:pos x="T0" y="T1"/>
              </a:cxn>
              <a:cxn ang="T11">
                <a:pos x="T2" y="T3"/>
              </a:cxn>
              <a:cxn ang="T12">
                <a:pos x="T4" y="T5"/>
              </a:cxn>
              <a:cxn ang="T13">
                <a:pos x="T6" y="T7"/>
              </a:cxn>
              <a:cxn ang="T14">
                <a:pos x="T8" y="T9"/>
              </a:cxn>
            </a:cxnLst>
            <a:rect l="T15" t="T16" r="T17" b="T18"/>
            <a:pathLst>
              <a:path w="544" h="1232">
                <a:moveTo>
                  <a:pt x="0" y="1104"/>
                </a:moveTo>
                <a:cubicBezTo>
                  <a:pt x="172" y="1168"/>
                  <a:pt x="344" y="1232"/>
                  <a:pt x="432" y="1152"/>
                </a:cubicBezTo>
                <a:cubicBezTo>
                  <a:pt x="520" y="1072"/>
                  <a:pt x="544" y="776"/>
                  <a:pt x="528" y="624"/>
                </a:cubicBezTo>
                <a:cubicBezTo>
                  <a:pt x="512" y="472"/>
                  <a:pt x="336" y="344"/>
                  <a:pt x="336" y="240"/>
                </a:cubicBezTo>
                <a:cubicBezTo>
                  <a:pt x="336" y="136"/>
                  <a:pt x="432" y="68"/>
                  <a:pt x="528" y="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en-US"/>
          </a:p>
        </p:txBody>
      </p:sp>
      <p:sp>
        <p:nvSpPr>
          <p:cNvPr id="6" name="Freeform 3"/>
          <p:cNvSpPr>
            <a:spLocks/>
          </p:cNvSpPr>
          <p:nvPr/>
        </p:nvSpPr>
        <p:spPr bwMode="auto">
          <a:xfrm>
            <a:off x="5715000" y="4986338"/>
            <a:ext cx="1054100" cy="1344612"/>
          </a:xfrm>
          <a:custGeom>
            <a:avLst/>
            <a:gdLst>
              <a:gd name="T0" fmla="*/ 0 w 664"/>
              <a:gd name="T1" fmla="*/ 1993442278 h 847"/>
              <a:gd name="T2" fmla="*/ 1209674952 w 664"/>
              <a:gd name="T3" fmla="*/ 1993442278 h 847"/>
              <a:gd name="T4" fmla="*/ 967740041 w 664"/>
              <a:gd name="T5" fmla="*/ 1146669940 h 847"/>
              <a:gd name="T6" fmla="*/ 1572577319 w 664"/>
              <a:gd name="T7" fmla="*/ 904735100 h 847"/>
              <a:gd name="T8" fmla="*/ 1572577319 w 664"/>
              <a:gd name="T9" fmla="*/ 541832641 h 847"/>
              <a:gd name="T10" fmla="*/ 1514614540 w 664"/>
              <a:gd name="T11" fmla="*/ 0 h 847"/>
              <a:gd name="T12" fmla="*/ 0 60000 65536"/>
              <a:gd name="T13" fmla="*/ 0 60000 65536"/>
              <a:gd name="T14" fmla="*/ 0 60000 65536"/>
              <a:gd name="T15" fmla="*/ 0 60000 65536"/>
              <a:gd name="T16" fmla="*/ 0 60000 65536"/>
              <a:gd name="T17" fmla="*/ 0 60000 65536"/>
              <a:gd name="T18" fmla="*/ 0 w 664"/>
              <a:gd name="T19" fmla="*/ 0 h 847"/>
              <a:gd name="T20" fmla="*/ 664 w 664"/>
              <a:gd name="T21" fmla="*/ 847 h 847"/>
            </a:gdLst>
            <a:ahLst/>
            <a:cxnLst>
              <a:cxn ang="T12">
                <a:pos x="T0" y="T1"/>
              </a:cxn>
              <a:cxn ang="T13">
                <a:pos x="T2" y="T3"/>
              </a:cxn>
              <a:cxn ang="T14">
                <a:pos x="T4" y="T5"/>
              </a:cxn>
              <a:cxn ang="T15">
                <a:pos x="T6" y="T7"/>
              </a:cxn>
              <a:cxn ang="T16">
                <a:pos x="T8" y="T9"/>
              </a:cxn>
              <a:cxn ang="T17">
                <a:pos x="T10" y="T11"/>
              </a:cxn>
            </a:cxnLst>
            <a:rect l="T18" t="T19" r="T20" b="T21"/>
            <a:pathLst>
              <a:path w="664" h="847">
                <a:moveTo>
                  <a:pt x="0" y="791"/>
                </a:moveTo>
                <a:cubicBezTo>
                  <a:pt x="208" y="819"/>
                  <a:pt x="416" y="847"/>
                  <a:pt x="480" y="791"/>
                </a:cubicBezTo>
                <a:cubicBezTo>
                  <a:pt x="544" y="735"/>
                  <a:pt x="360" y="527"/>
                  <a:pt x="384" y="455"/>
                </a:cubicBezTo>
                <a:cubicBezTo>
                  <a:pt x="408" y="383"/>
                  <a:pt x="584" y="399"/>
                  <a:pt x="624" y="359"/>
                </a:cubicBezTo>
                <a:cubicBezTo>
                  <a:pt x="664" y="319"/>
                  <a:pt x="628" y="275"/>
                  <a:pt x="624" y="215"/>
                </a:cubicBezTo>
                <a:cubicBezTo>
                  <a:pt x="620" y="155"/>
                  <a:pt x="610" y="77"/>
                  <a:pt x="601" y="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en-US"/>
          </a:p>
        </p:txBody>
      </p:sp>
      <p:sp>
        <p:nvSpPr>
          <p:cNvPr id="8" name="Rectangle 5"/>
          <p:cNvSpPr>
            <a:spLocks noGrp="1" noChangeArrowheads="1"/>
          </p:cNvSpPr>
          <p:nvPr/>
        </p:nvSpPr>
        <p:spPr bwMode="auto">
          <a:xfrm>
            <a:off x="685800" y="17907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r>
              <a:rPr lang="en-US" altLang="zh-CN" sz="2200" dirty="0">
                <a:ea typeface="宋体" charset="-122"/>
              </a:rPr>
              <a:t>The problem: how do we choose corresponding circles </a:t>
            </a:r>
            <a:r>
              <a:rPr lang="en-US" altLang="zh-CN" sz="2200" b="1" i="1" dirty="0">
                <a:solidFill>
                  <a:srgbClr val="0033CC"/>
                </a:solidFill>
                <a:ea typeface="宋体" charset="-122"/>
              </a:rPr>
              <a:t>independently</a:t>
            </a:r>
            <a:r>
              <a:rPr lang="en-US" altLang="zh-CN" sz="2200" dirty="0">
                <a:ea typeface="宋体" charset="-122"/>
              </a:rPr>
              <a:t> in each image?</a:t>
            </a:r>
          </a:p>
          <a:p>
            <a:endParaRPr lang="en-US" altLang="zh-CN" sz="900" dirty="0">
              <a:ea typeface="宋体" charset="-122"/>
            </a:endParaRPr>
          </a:p>
          <a:p>
            <a:r>
              <a:rPr lang="en-US" altLang="zh-CN" sz="2200" dirty="0">
                <a:ea typeface="宋体" charset="-122"/>
              </a:rPr>
              <a:t>Choose the scale of the “best” corner</a:t>
            </a:r>
          </a:p>
        </p:txBody>
      </p:sp>
      <p:sp>
        <p:nvSpPr>
          <p:cNvPr id="9" name="Freeform 6"/>
          <p:cNvSpPr>
            <a:spLocks/>
          </p:cNvSpPr>
          <p:nvPr/>
        </p:nvSpPr>
        <p:spPr bwMode="auto">
          <a:xfrm>
            <a:off x="2057400" y="4375150"/>
            <a:ext cx="2743200" cy="2006600"/>
          </a:xfrm>
          <a:custGeom>
            <a:avLst/>
            <a:gdLst>
              <a:gd name="T0" fmla="*/ 0 w 1728"/>
              <a:gd name="T1" fmla="*/ 2147483647 h 1264"/>
              <a:gd name="T2" fmla="*/ 241935031 w 1728"/>
              <a:gd name="T3" fmla="*/ 1008062507 h 1264"/>
              <a:gd name="T4" fmla="*/ 1088707589 w 1728"/>
              <a:gd name="T5" fmla="*/ 161289987 h 1264"/>
              <a:gd name="T6" fmla="*/ 2147483647 w 1728"/>
              <a:gd name="T7" fmla="*/ 40322497 h 1264"/>
              <a:gd name="T8" fmla="*/ 2147483647 w 1728"/>
              <a:gd name="T9" fmla="*/ 403224943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en-US"/>
          </a:p>
        </p:txBody>
      </p:sp>
      <p:sp>
        <p:nvSpPr>
          <p:cNvPr id="10" name="Oval 7"/>
          <p:cNvSpPr>
            <a:spLocks noChangeArrowheads="1"/>
          </p:cNvSpPr>
          <p:nvPr/>
        </p:nvSpPr>
        <p:spPr bwMode="auto">
          <a:xfrm>
            <a:off x="2528888" y="4613275"/>
            <a:ext cx="381000" cy="381000"/>
          </a:xfrm>
          <a:prstGeom prst="ellipse">
            <a:avLst/>
          </a:prstGeom>
          <a:solidFill>
            <a:schemeClr val="accent1">
              <a:alpha val="50195"/>
            </a:schemeClr>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sp>
        <p:nvSpPr>
          <p:cNvPr id="11" name="Oval 8"/>
          <p:cNvSpPr>
            <a:spLocks noChangeArrowheads="1"/>
          </p:cNvSpPr>
          <p:nvPr/>
        </p:nvSpPr>
        <p:spPr bwMode="auto">
          <a:xfrm>
            <a:off x="2328863" y="4432300"/>
            <a:ext cx="795337" cy="790575"/>
          </a:xfrm>
          <a:prstGeom prst="ellipse">
            <a:avLst/>
          </a:prstGeom>
          <a:solidFill>
            <a:schemeClr val="accent1">
              <a:alpha val="50195"/>
            </a:schemeClr>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sp>
        <p:nvSpPr>
          <p:cNvPr id="12" name="Oval 9"/>
          <p:cNvSpPr>
            <a:spLocks noChangeArrowheads="1"/>
          </p:cNvSpPr>
          <p:nvPr/>
        </p:nvSpPr>
        <p:spPr bwMode="auto">
          <a:xfrm>
            <a:off x="1995488" y="4141788"/>
            <a:ext cx="1447800" cy="1371600"/>
          </a:xfrm>
          <a:prstGeom prst="ellipse">
            <a:avLst/>
          </a:prstGeom>
          <a:solidFill>
            <a:schemeClr val="accent1">
              <a:alpha val="50195"/>
            </a:schemeClr>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sp>
        <p:nvSpPr>
          <p:cNvPr id="13" name="Oval 10"/>
          <p:cNvSpPr>
            <a:spLocks noChangeArrowheads="1"/>
          </p:cNvSpPr>
          <p:nvPr/>
        </p:nvSpPr>
        <p:spPr bwMode="auto">
          <a:xfrm>
            <a:off x="1447800" y="3289300"/>
            <a:ext cx="2514600" cy="2514600"/>
          </a:xfrm>
          <a:prstGeom prst="ellipse">
            <a:avLst/>
          </a:prstGeom>
          <a:solidFill>
            <a:schemeClr val="accent1">
              <a:alpha val="50195"/>
            </a:schemeClr>
          </a:solidFill>
          <a:ln w="25400">
            <a:solidFill>
              <a:srgbClr val="FF0000"/>
            </a:solidFill>
            <a:round/>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sp>
        <p:nvSpPr>
          <p:cNvPr id="14" name="Freeform 11"/>
          <p:cNvSpPr>
            <a:spLocks noChangeAspect="1"/>
          </p:cNvSpPr>
          <p:nvPr/>
        </p:nvSpPr>
        <p:spPr bwMode="auto">
          <a:xfrm>
            <a:off x="6664325" y="4627563"/>
            <a:ext cx="498475" cy="363537"/>
          </a:xfrm>
          <a:custGeom>
            <a:avLst/>
            <a:gdLst>
              <a:gd name="T0" fmla="*/ 0 w 1728"/>
              <a:gd name="T1" fmla="*/ 104556285 h 1264"/>
              <a:gd name="T2" fmla="*/ 7988581 w 1728"/>
              <a:gd name="T3" fmla="*/ 33087328 h 1264"/>
              <a:gd name="T4" fmla="*/ 35948758 w 1728"/>
              <a:gd name="T5" fmla="*/ 5294008 h 1264"/>
              <a:gd name="T6" fmla="*/ 87874692 w 1728"/>
              <a:gd name="T7" fmla="*/ 1323574 h 1264"/>
              <a:gd name="T8" fmla="*/ 143794744 w 1728"/>
              <a:gd name="T9" fmla="*/ 13234874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en-US"/>
          </a:p>
        </p:txBody>
      </p:sp>
      <p:sp>
        <p:nvSpPr>
          <p:cNvPr id="15" name="Oval 12"/>
          <p:cNvSpPr>
            <a:spLocks noChangeArrowheads="1"/>
          </p:cNvSpPr>
          <p:nvPr/>
        </p:nvSpPr>
        <p:spPr bwMode="auto">
          <a:xfrm>
            <a:off x="6381750" y="4265613"/>
            <a:ext cx="795338" cy="790575"/>
          </a:xfrm>
          <a:prstGeom prst="ellipse">
            <a:avLst/>
          </a:prstGeom>
          <a:solidFill>
            <a:schemeClr val="accent1">
              <a:alpha val="50195"/>
            </a:schemeClr>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sp>
        <p:nvSpPr>
          <p:cNvPr id="16" name="Oval 13"/>
          <p:cNvSpPr>
            <a:spLocks noChangeArrowheads="1"/>
          </p:cNvSpPr>
          <p:nvPr/>
        </p:nvSpPr>
        <p:spPr bwMode="auto">
          <a:xfrm>
            <a:off x="6048375" y="3975100"/>
            <a:ext cx="1447800" cy="1371600"/>
          </a:xfrm>
          <a:prstGeom prst="ellipse">
            <a:avLst/>
          </a:prstGeom>
          <a:solidFill>
            <a:schemeClr val="accent1">
              <a:alpha val="50195"/>
            </a:schemeClr>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sp>
        <p:nvSpPr>
          <p:cNvPr id="17" name="Oval 14"/>
          <p:cNvSpPr>
            <a:spLocks noChangeArrowheads="1"/>
          </p:cNvSpPr>
          <p:nvPr/>
        </p:nvSpPr>
        <p:spPr bwMode="auto">
          <a:xfrm>
            <a:off x="5500688" y="3122613"/>
            <a:ext cx="2514600" cy="2514600"/>
          </a:xfrm>
          <a:prstGeom prst="ellipse">
            <a:avLst/>
          </a:prstGeom>
          <a:solidFill>
            <a:schemeClr val="accent1">
              <a:alpha val="50195"/>
            </a:schemeClr>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sp>
        <p:nvSpPr>
          <p:cNvPr id="18" name="Oval 15"/>
          <p:cNvSpPr>
            <a:spLocks noChangeAspect="1" noChangeArrowheads="1"/>
          </p:cNvSpPr>
          <p:nvPr/>
        </p:nvSpPr>
        <p:spPr bwMode="auto">
          <a:xfrm>
            <a:off x="6553200" y="4430713"/>
            <a:ext cx="457200" cy="455612"/>
          </a:xfrm>
          <a:prstGeom prst="ellipse">
            <a:avLst/>
          </a:prstGeom>
          <a:solidFill>
            <a:schemeClr val="accent1">
              <a:alpha val="50195"/>
            </a:schemeClr>
          </a:solidFill>
          <a:ln w="25400">
            <a:solidFill>
              <a:srgbClr val="FF0000"/>
            </a:solidFill>
            <a:round/>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spTree>
    <p:extLst>
      <p:ext uri="{BB962C8B-B14F-4D97-AF65-F5344CB8AC3E}">
        <p14:creationId xmlns:p14="http://schemas.microsoft.com/office/powerpoint/2010/main" val="1485577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to Achieve Invariance?</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12</a:t>
            </a:fld>
            <a:endParaRPr lang="en-US" altLang="zh-CN" dirty="0"/>
          </a:p>
        </p:txBody>
      </p:sp>
      <p:sp>
        <p:nvSpPr>
          <p:cNvPr id="8" name="内容占位符 7"/>
          <p:cNvSpPr>
            <a:spLocks noGrp="1"/>
          </p:cNvSpPr>
          <p:nvPr>
            <p:ph idx="1"/>
          </p:nvPr>
        </p:nvSpPr>
        <p:spPr>
          <a:xfrm>
            <a:off x="457200" y="1456509"/>
            <a:ext cx="8229600" cy="4756150"/>
          </a:xfrm>
        </p:spPr>
        <p:txBody>
          <a:bodyPr/>
          <a:lstStyle/>
          <a:p>
            <a:pPr>
              <a:buNone/>
            </a:pPr>
            <a:r>
              <a:rPr lang="en-US" altLang="zh-CN" sz="2200" dirty="0"/>
              <a:t>Need both of the following:</a:t>
            </a:r>
          </a:p>
          <a:p>
            <a:pPr marL="514350" indent="-514350">
              <a:buFont typeface="+mj-lt"/>
              <a:buAutoNum type="arabicPeriod"/>
            </a:pPr>
            <a:r>
              <a:rPr lang="en-US" altLang="zh-CN" sz="2200" dirty="0"/>
              <a:t>Make sure your detector is invariant.</a:t>
            </a:r>
          </a:p>
          <a:p>
            <a:pPr lvl="1"/>
            <a:r>
              <a:rPr lang="en-US" altLang="zh-CN" sz="2000" dirty="0"/>
              <a:t>Harris is invariant to translation and rotation.</a:t>
            </a:r>
          </a:p>
          <a:p>
            <a:pPr lvl="1"/>
            <a:r>
              <a:rPr lang="en-US" altLang="zh-CN" sz="2000" dirty="0"/>
              <a:t>Scale is trickier. </a:t>
            </a:r>
          </a:p>
          <a:p>
            <a:pPr lvl="2"/>
            <a:r>
              <a:rPr lang="en-US" altLang="zh-CN" sz="1800" dirty="0"/>
              <a:t>Common approach is to detect features at many scales using a Gaussian pyramid (e.g., MOPS).</a:t>
            </a:r>
          </a:p>
          <a:p>
            <a:pPr lvl="2"/>
            <a:r>
              <a:rPr lang="en-US" altLang="zh-CN" sz="1800" dirty="0"/>
              <a:t>More sophisticated methods find “the best scale” to represent each feature (e.g., SIFT).</a:t>
            </a:r>
          </a:p>
          <a:p>
            <a:pPr marL="514350" indent="-514350">
              <a:buFont typeface="+mj-lt"/>
              <a:buAutoNum type="arabicPeriod"/>
            </a:pPr>
            <a:r>
              <a:rPr lang="en-US" altLang="zh-CN" sz="2200" dirty="0"/>
              <a:t>Design an invariant feature descriptor.</a:t>
            </a:r>
          </a:p>
          <a:p>
            <a:pPr lvl="1"/>
            <a:r>
              <a:rPr lang="en-US" altLang="zh-CN" sz="2000" dirty="0"/>
              <a:t>A descriptor captures the information in a region around the detected feature point.</a:t>
            </a:r>
          </a:p>
          <a:p>
            <a:pPr lvl="1"/>
            <a:r>
              <a:rPr lang="en-US" altLang="zh-CN" sz="2000" dirty="0"/>
              <a:t>The simplest descriptor: a square window of pixels.</a:t>
            </a:r>
          </a:p>
          <a:p>
            <a:pPr lvl="2"/>
            <a:r>
              <a:rPr lang="en-US" altLang="zh-CN" sz="1800" dirty="0"/>
              <a:t>What’s this invariant to?</a:t>
            </a:r>
          </a:p>
          <a:p>
            <a:pPr lvl="1"/>
            <a:r>
              <a:rPr lang="en-US" altLang="zh-CN" sz="2000" dirty="0"/>
              <a:t>Let’s look at some better approaches…</a:t>
            </a:r>
          </a:p>
          <a:p>
            <a:pPr lvl="2"/>
            <a:endParaRPr lang="en-US" altLang="zh-CN"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457200" y="1600200"/>
            <a:ext cx="8229600" cy="4756150"/>
          </a:xfrm>
        </p:spPr>
        <p:txBody>
          <a:bodyPr/>
          <a:lstStyle/>
          <a:p>
            <a:r>
              <a:rPr lang="en-US" altLang="zh-CN" sz="2800" dirty="0"/>
              <a:t>Find dominant orientation of the image patch.</a:t>
            </a:r>
          </a:p>
          <a:p>
            <a:pPr lvl="1"/>
            <a:r>
              <a:rPr lang="en-US" altLang="zh-CN" sz="2400" dirty="0"/>
              <a:t>This is given by </a:t>
            </a:r>
            <a:r>
              <a:rPr lang="en-US" altLang="zh-CN" sz="2400" b="1" dirty="0"/>
              <a:t>x</a:t>
            </a:r>
            <a:r>
              <a:rPr lang="en-US" altLang="zh-CN" sz="2400" baseline="-25000" dirty="0"/>
              <a:t>+</a:t>
            </a:r>
            <a:r>
              <a:rPr lang="en-US" altLang="zh-CN" sz="2400" dirty="0"/>
              <a:t>, the eigenvector of </a:t>
            </a:r>
            <a:r>
              <a:rPr lang="en-US" altLang="zh-CN" sz="2400" b="1" dirty="0"/>
              <a:t>H</a:t>
            </a:r>
            <a:r>
              <a:rPr lang="en-US" altLang="zh-CN" sz="2400" dirty="0"/>
              <a:t> corresponding to </a:t>
            </a:r>
            <a:r>
              <a:rPr lang="el-GR" altLang="zh-CN" sz="2400" dirty="0"/>
              <a:t>λ</a:t>
            </a:r>
            <a:r>
              <a:rPr lang="en-US" altLang="zh-CN" sz="2400" baseline="-25000" dirty="0"/>
              <a:t>+</a:t>
            </a:r>
            <a:r>
              <a:rPr lang="el-GR" altLang="zh-CN" sz="2400" dirty="0"/>
              <a:t> (</a:t>
            </a:r>
            <a:r>
              <a:rPr lang="en-US" altLang="zh-CN" sz="2400" dirty="0"/>
              <a:t>larger </a:t>
            </a:r>
            <a:r>
              <a:rPr lang="en-US" altLang="zh-CN" sz="2400" dirty="0" err="1"/>
              <a:t>eigenvalue</a:t>
            </a:r>
            <a:r>
              <a:rPr lang="en-US" altLang="zh-CN" sz="2400" dirty="0"/>
              <a:t>).</a:t>
            </a:r>
          </a:p>
          <a:p>
            <a:pPr lvl="1"/>
            <a:r>
              <a:rPr lang="en-US" altLang="zh-CN" sz="2400" dirty="0"/>
              <a:t>Rotate the patch according to this angle.</a:t>
            </a:r>
          </a:p>
        </p:txBody>
      </p:sp>
      <p:sp>
        <p:nvSpPr>
          <p:cNvPr id="2" name="标题 1"/>
          <p:cNvSpPr>
            <a:spLocks noGrp="1"/>
          </p:cNvSpPr>
          <p:nvPr>
            <p:ph type="title"/>
          </p:nvPr>
        </p:nvSpPr>
        <p:spPr/>
        <p:txBody>
          <a:bodyPr/>
          <a:lstStyle/>
          <a:p>
            <a:r>
              <a:rPr lang="en-US" altLang="zh-CN" dirty="0"/>
              <a:t>Rotation Invariance for Descriptors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13</a:t>
            </a:fld>
            <a:endParaRPr lang="en-US" altLang="zh-CN" dirty="0"/>
          </a:p>
        </p:txBody>
      </p:sp>
      <p:pic>
        <p:nvPicPr>
          <p:cNvPr id="3074" name="Picture 2"/>
          <p:cNvPicPr>
            <a:picLocks noChangeAspect="1" noChangeArrowheads="1"/>
          </p:cNvPicPr>
          <p:nvPr/>
        </p:nvPicPr>
        <p:blipFill>
          <a:blip r:embed="rId3" cstate="print"/>
          <a:srcRect/>
          <a:stretch>
            <a:fillRect/>
          </a:stretch>
        </p:blipFill>
        <p:spPr bwMode="auto">
          <a:xfrm>
            <a:off x="2433639" y="3347719"/>
            <a:ext cx="4157661" cy="2966249"/>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457200" y="1600200"/>
            <a:ext cx="8229600" cy="4756150"/>
          </a:xfrm>
        </p:spPr>
        <p:txBody>
          <a:bodyPr/>
          <a:lstStyle/>
          <a:p>
            <a:r>
              <a:rPr lang="en-US" altLang="zh-CN" sz="2200" dirty="0"/>
              <a:t>Take 40x40 square window around detected feature. </a:t>
            </a:r>
          </a:p>
          <a:p>
            <a:pPr lvl="1"/>
            <a:r>
              <a:rPr lang="en-US" altLang="zh-CN" sz="2000" dirty="0"/>
              <a:t>Scale to 1/5 size (using </a:t>
            </a:r>
            <a:r>
              <a:rPr lang="en-US" altLang="zh-CN" sz="2000" dirty="0" err="1"/>
              <a:t>prefiltering</a:t>
            </a:r>
            <a:r>
              <a:rPr lang="en-US" altLang="zh-CN" sz="2000" dirty="0"/>
              <a:t>)</a:t>
            </a:r>
          </a:p>
          <a:p>
            <a:pPr lvl="1"/>
            <a:r>
              <a:rPr lang="en-US" altLang="zh-CN" sz="2000" dirty="0"/>
              <a:t>Rotate to horizontal.</a:t>
            </a:r>
          </a:p>
          <a:p>
            <a:pPr lvl="1"/>
            <a:r>
              <a:rPr lang="en-US" altLang="zh-CN" sz="2000" dirty="0"/>
              <a:t>Sample 8x8 square window centered at feature.</a:t>
            </a:r>
          </a:p>
          <a:p>
            <a:pPr lvl="1"/>
            <a:r>
              <a:rPr lang="en-US" altLang="zh-CN" sz="2000" dirty="0"/>
              <a:t>Intensity normalize the window by subtracting the mean, dividing by the standard deviation in the window.</a:t>
            </a:r>
          </a:p>
        </p:txBody>
      </p:sp>
      <p:sp>
        <p:nvSpPr>
          <p:cNvPr id="2" name="标题 1"/>
          <p:cNvSpPr>
            <a:spLocks noGrp="1"/>
          </p:cNvSpPr>
          <p:nvPr>
            <p:ph type="title"/>
          </p:nvPr>
        </p:nvSpPr>
        <p:spPr/>
        <p:txBody>
          <a:bodyPr/>
          <a:lstStyle/>
          <a:p>
            <a:r>
              <a:rPr lang="en-US" altLang="zh-CN" dirty="0"/>
              <a:t>Multi-scale Oriented Patches (MOPS)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14</a:t>
            </a:fld>
            <a:endParaRPr lang="en-US" altLang="zh-CN" dirty="0"/>
          </a:p>
        </p:txBody>
      </p:sp>
      <p:pic>
        <p:nvPicPr>
          <p:cNvPr id="4098" name="Picture 2"/>
          <p:cNvPicPr>
            <a:picLocks noChangeAspect="1" noChangeArrowheads="1"/>
          </p:cNvPicPr>
          <p:nvPr/>
        </p:nvPicPr>
        <p:blipFill>
          <a:blip r:embed="rId3" cstate="print"/>
          <a:srcRect/>
          <a:stretch>
            <a:fillRect/>
          </a:stretch>
        </p:blipFill>
        <p:spPr bwMode="auto">
          <a:xfrm>
            <a:off x="2433639" y="3768186"/>
            <a:ext cx="4195761" cy="2588164"/>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457200" y="1600200"/>
            <a:ext cx="8229600" cy="4756150"/>
          </a:xfrm>
        </p:spPr>
        <p:txBody>
          <a:bodyPr/>
          <a:lstStyle/>
          <a:p>
            <a:r>
              <a:rPr lang="en-US" altLang="zh-CN" sz="2400" dirty="0"/>
              <a:t>Extract orientation patches at multiple scales of the Gaussian pyramid. </a:t>
            </a:r>
          </a:p>
        </p:txBody>
      </p:sp>
      <p:sp>
        <p:nvSpPr>
          <p:cNvPr id="2" name="标题 1"/>
          <p:cNvSpPr>
            <a:spLocks noGrp="1"/>
          </p:cNvSpPr>
          <p:nvPr>
            <p:ph type="title"/>
          </p:nvPr>
        </p:nvSpPr>
        <p:spPr/>
        <p:txBody>
          <a:bodyPr/>
          <a:lstStyle/>
          <a:p>
            <a:r>
              <a:rPr lang="en-US" altLang="zh-CN" dirty="0"/>
              <a:t>Multi-scale Oriented Patches (MOPS)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15</a:t>
            </a:fld>
            <a:endParaRPr lang="en-US" altLang="zh-CN" dirty="0"/>
          </a:p>
        </p:txBody>
      </p:sp>
      <p:pic>
        <p:nvPicPr>
          <p:cNvPr id="5122" name="Picture 2"/>
          <p:cNvPicPr>
            <a:picLocks noChangeAspect="1" noChangeArrowheads="1"/>
          </p:cNvPicPr>
          <p:nvPr/>
        </p:nvPicPr>
        <p:blipFill>
          <a:blip r:embed="rId3" cstate="print"/>
          <a:srcRect/>
          <a:stretch>
            <a:fillRect/>
          </a:stretch>
        </p:blipFill>
        <p:spPr bwMode="auto">
          <a:xfrm>
            <a:off x="752475" y="2424114"/>
            <a:ext cx="7753350" cy="3592656"/>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SIFT</a:t>
            </a:r>
            <a:endParaRPr lang="zh-CN" altLang="en-US" dirty="0"/>
          </a:p>
        </p:txBody>
      </p:sp>
      <p:sp>
        <p:nvSpPr>
          <p:cNvPr id="3" name="内容占位符 2"/>
          <p:cNvSpPr>
            <a:spLocks noGrp="1"/>
          </p:cNvSpPr>
          <p:nvPr>
            <p:ph idx="1"/>
          </p:nvPr>
        </p:nvSpPr>
        <p:spPr/>
        <p:txBody>
          <a:bodyPr/>
          <a:lstStyle/>
          <a:p>
            <a:r>
              <a:rPr lang="en-US" altLang="zh-CN" dirty="0"/>
              <a:t>SIFT Background</a:t>
            </a:r>
          </a:p>
          <a:p>
            <a:r>
              <a:rPr lang="en-US" altLang="zh-CN" dirty="0"/>
              <a:t>SIFT Extraction </a:t>
            </a:r>
          </a:p>
          <a:p>
            <a:r>
              <a:rPr lang="en-US" altLang="zh-CN" dirty="0"/>
              <a:t>Application in Content Based Image Search</a:t>
            </a:r>
          </a:p>
          <a:p>
            <a:r>
              <a:rPr lang="en-US" altLang="zh-CN" dirty="0"/>
              <a:t>Conclusion</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16</a:t>
            </a:fld>
            <a:endParaRPr lang="zh-CN" altLang="en-US"/>
          </a:p>
        </p:txBody>
      </p:sp>
    </p:spTree>
    <p:extLst>
      <p:ext uri="{BB962C8B-B14F-4D97-AF65-F5344CB8AC3E}">
        <p14:creationId xmlns:p14="http://schemas.microsoft.com/office/powerpoint/2010/main" val="1322142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SIFT Background</a:t>
            </a:r>
            <a:endParaRPr lang="zh-CN" altLang="en-US" dirty="0"/>
          </a:p>
        </p:txBody>
      </p:sp>
      <p:sp>
        <p:nvSpPr>
          <p:cNvPr id="3" name="内容占位符 2"/>
          <p:cNvSpPr>
            <a:spLocks noGrp="1"/>
          </p:cNvSpPr>
          <p:nvPr>
            <p:ph idx="1"/>
          </p:nvPr>
        </p:nvSpPr>
        <p:spPr>
          <a:xfrm>
            <a:off x="457200" y="1935480"/>
            <a:ext cx="7043758" cy="4389120"/>
          </a:xfrm>
        </p:spPr>
        <p:txBody>
          <a:bodyPr/>
          <a:lstStyle/>
          <a:p>
            <a:r>
              <a:rPr lang="en-US" sz="2400" b="1" dirty="0"/>
              <a:t>Scale-invariant feature transform</a:t>
            </a:r>
          </a:p>
          <a:p>
            <a:pPr lvl="1"/>
            <a:r>
              <a:rPr lang="en-US" altLang="zh-CN" sz="2400" b="1" dirty="0"/>
              <a:t>SIFT: </a:t>
            </a:r>
            <a:r>
              <a:rPr lang="en-US" altLang="zh-CN" sz="2400" dirty="0"/>
              <a:t>to </a:t>
            </a:r>
            <a:r>
              <a:rPr lang="en-US" altLang="zh-CN" sz="2400" dirty="0">
                <a:solidFill>
                  <a:srgbClr val="FF0000"/>
                </a:solidFill>
              </a:rPr>
              <a:t>detect</a:t>
            </a:r>
            <a:r>
              <a:rPr lang="en-US" altLang="zh-CN" sz="2400" dirty="0"/>
              <a:t> and </a:t>
            </a:r>
            <a:r>
              <a:rPr lang="en-US" altLang="zh-CN" sz="2400" dirty="0">
                <a:solidFill>
                  <a:srgbClr val="FF0000"/>
                </a:solidFill>
              </a:rPr>
              <a:t>describe </a:t>
            </a:r>
            <a:r>
              <a:rPr lang="en-US" altLang="zh-CN" sz="2400" dirty="0"/>
              <a:t>local features in images.</a:t>
            </a:r>
          </a:p>
          <a:p>
            <a:pPr lvl="1"/>
            <a:r>
              <a:rPr lang="en-US" altLang="zh-CN" sz="2400" dirty="0"/>
              <a:t>Proposed by </a:t>
            </a:r>
            <a:r>
              <a:rPr lang="en-US" altLang="zh-CN" sz="2400" i="1" dirty="0">
                <a:solidFill>
                  <a:srgbClr val="0070C0"/>
                </a:solidFill>
              </a:rPr>
              <a:t>David Lowe</a:t>
            </a:r>
            <a:r>
              <a:rPr lang="en-US" altLang="zh-CN" sz="2400" dirty="0"/>
              <a:t> in ICCV1999.</a:t>
            </a:r>
          </a:p>
          <a:p>
            <a:pPr lvl="1"/>
            <a:r>
              <a:rPr lang="en-US" altLang="zh-CN" sz="2400" dirty="0"/>
              <a:t>Refined in IJCV 2004.</a:t>
            </a:r>
          </a:p>
          <a:p>
            <a:pPr lvl="1"/>
            <a:r>
              <a:rPr lang="en-US" altLang="zh-CN" sz="2400" dirty="0"/>
              <a:t>Cited more than </a:t>
            </a:r>
            <a:r>
              <a:rPr lang="en-US" altLang="zh-CN" sz="2400" dirty="0">
                <a:solidFill>
                  <a:srgbClr val="FF0000"/>
                </a:solidFill>
              </a:rPr>
              <a:t>21000</a:t>
            </a:r>
            <a:r>
              <a:rPr lang="en-US" altLang="zh-CN" sz="2400" dirty="0"/>
              <a:t> times till now.</a:t>
            </a:r>
          </a:p>
          <a:p>
            <a:pPr lvl="1"/>
            <a:r>
              <a:rPr lang="en-US" altLang="zh-CN" sz="2400" dirty="0"/>
              <a:t>Widely used in image search, object recognition, video tracking, gesture recognition, </a:t>
            </a:r>
            <a:r>
              <a:rPr lang="en-US" altLang="zh-CN" sz="2400" i="1" dirty="0"/>
              <a:t>etc</a:t>
            </a:r>
            <a:r>
              <a:rPr lang="en-US" altLang="zh-CN" sz="2400" dirty="0"/>
              <a:t>.</a:t>
            </a:r>
          </a:p>
          <a:p>
            <a:endParaRPr lang="zh-CN" altLang="en-US" sz="2400" dirty="0"/>
          </a:p>
        </p:txBody>
      </p:sp>
      <p:pic>
        <p:nvPicPr>
          <p:cNvPr id="4" name="图片 3" descr="david.jpg"/>
          <p:cNvPicPr>
            <a:picLocks noChangeAspect="1"/>
          </p:cNvPicPr>
          <p:nvPr/>
        </p:nvPicPr>
        <p:blipFill>
          <a:blip r:embed="rId3" cstate="print"/>
          <a:srcRect l="24598"/>
          <a:stretch>
            <a:fillRect/>
          </a:stretch>
        </p:blipFill>
        <p:spPr>
          <a:xfrm>
            <a:off x="7248358" y="282464"/>
            <a:ext cx="1824236" cy="20161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矩形 5"/>
          <p:cNvSpPr/>
          <p:nvPr/>
        </p:nvSpPr>
        <p:spPr>
          <a:xfrm>
            <a:off x="7080287" y="2996983"/>
            <a:ext cx="1739707" cy="646331"/>
          </a:xfrm>
          <a:prstGeom prst="rect">
            <a:avLst/>
          </a:prstGeom>
        </p:spPr>
        <p:txBody>
          <a:bodyPr wrap="none">
            <a:spAutoFit/>
          </a:bodyPr>
          <a:lstStyle/>
          <a:p>
            <a:r>
              <a:rPr lang="en-US" altLang="zh-CN" dirty="0"/>
              <a:t>David Lowe</a:t>
            </a:r>
          </a:p>
          <a:p>
            <a:r>
              <a:rPr lang="en-US" altLang="zh-CN" dirty="0"/>
              <a:t>Professor in UBC</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17</a:t>
            </a:fld>
            <a:endParaRPr lang="zh-CN" altLang="en-US"/>
          </a:p>
        </p:txBody>
      </p:sp>
    </p:spTree>
    <p:extLst>
      <p:ext uri="{BB962C8B-B14F-4D97-AF65-F5344CB8AC3E}">
        <p14:creationId xmlns:p14="http://schemas.microsoft.com/office/powerpoint/2010/main" val="202333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SIFT is so popular?</a:t>
            </a:r>
            <a:endParaRPr lang="zh-CN" altLang="en-US" dirty="0"/>
          </a:p>
        </p:txBody>
      </p:sp>
      <p:pic>
        <p:nvPicPr>
          <p:cNvPr id="7" name="Picture 5"/>
          <p:cNvPicPr>
            <a:picLocks noChangeAspect="1" noChangeArrowheads="1"/>
          </p:cNvPicPr>
          <p:nvPr/>
        </p:nvPicPr>
        <p:blipFill>
          <a:blip r:embed="rId3" cstate="print"/>
          <a:srcRect/>
          <a:stretch>
            <a:fillRect/>
          </a:stretch>
        </p:blipFill>
        <p:spPr bwMode="auto">
          <a:xfrm>
            <a:off x="1388764" y="3214686"/>
            <a:ext cx="3086100" cy="1800226"/>
          </a:xfrm>
          <a:prstGeom prst="rect">
            <a:avLst/>
          </a:prstGeom>
          <a:noFill/>
          <a:ln w="9525">
            <a:noFill/>
            <a:miter lim="800000"/>
            <a:headEnd/>
            <a:tailEnd/>
          </a:ln>
          <a:effectLst/>
        </p:spPr>
      </p:pic>
      <p:pic>
        <p:nvPicPr>
          <p:cNvPr id="8" name="Picture 6"/>
          <p:cNvPicPr>
            <a:picLocks noChangeAspect="1" noChangeArrowheads="1"/>
          </p:cNvPicPr>
          <p:nvPr/>
        </p:nvPicPr>
        <p:blipFill>
          <a:blip r:embed="rId4" cstate="print"/>
          <a:srcRect/>
          <a:stretch>
            <a:fillRect/>
          </a:stretch>
        </p:blipFill>
        <p:spPr bwMode="auto">
          <a:xfrm>
            <a:off x="5117806" y="3471863"/>
            <a:ext cx="2811780" cy="1525906"/>
          </a:xfrm>
          <a:prstGeom prst="rect">
            <a:avLst/>
          </a:prstGeom>
          <a:noFill/>
          <a:ln w="9525">
            <a:noFill/>
            <a:miter lim="800000"/>
            <a:headEnd/>
            <a:tailEnd/>
          </a:ln>
          <a:effectLst/>
        </p:spPr>
      </p:pic>
      <p:grpSp>
        <p:nvGrpSpPr>
          <p:cNvPr id="14" name="组合 13"/>
          <p:cNvGrpSpPr/>
          <p:nvPr/>
        </p:nvGrpSpPr>
        <p:grpSpPr>
          <a:xfrm>
            <a:off x="2417450" y="3729040"/>
            <a:ext cx="4997979" cy="997628"/>
            <a:chOff x="2457414" y="4143392"/>
            <a:chExt cx="4997979" cy="997628"/>
          </a:xfrm>
        </p:grpSpPr>
        <p:cxnSp>
          <p:nvCxnSpPr>
            <p:cNvPr id="9" name="直接箭头连接符 8"/>
            <p:cNvCxnSpPr/>
            <p:nvPr/>
          </p:nvCxnSpPr>
          <p:spPr bwMode="auto">
            <a:xfrm flipV="1">
              <a:off x="2457414" y="4143392"/>
              <a:ext cx="3471887" cy="128588"/>
            </a:xfrm>
            <a:prstGeom prst="straightConnector1">
              <a:avLst/>
            </a:prstGeom>
            <a:solidFill>
              <a:schemeClr val="accent1"/>
            </a:solidFill>
            <a:ln w="9525" cap="flat" cmpd="sng" algn="ctr">
              <a:solidFill>
                <a:srgbClr val="FF0000"/>
              </a:solidFill>
              <a:prstDash val="solid"/>
              <a:round/>
              <a:headEnd type="arrow"/>
              <a:tailEnd type="arrow"/>
            </a:ln>
            <a:effectLst/>
          </p:spPr>
        </p:cxnSp>
        <p:cxnSp>
          <p:nvCxnSpPr>
            <p:cNvPr id="10" name="直接箭头连接符 9"/>
            <p:cNvCxnSpPr/>
            <p:nvPr/>
          </p:nvCxnSpPr>
          <p:spPr bwMode="auto">
            <a:xfrm>
              <a:off x="4044220" y="4529332"/>
              <a:ext cx="3411173" cy="111445"/>
            </a:xfrm>
            <a:prstGeom prst="straightConnector1">
              <a:avLst/>
            </a:prstGeom>
            <a:solidFill>
              <a:schemeClr val="accent1"/>
            </a:solidFill>
            <a:ln w="9525" cap="flat" cmpd="sng" algn="ctr">
              <a:solidFill>
                <a:srgbClr val="FF0000"/>
              </a:solidFill>
              <a:prstDash val="solid"/>
              <a:round/>
              <a:headEnd type="arrow"/>
              <a:tailEnd type="arrow"/>
            </a:ln>
            <a:effectLst/>
          </p:spPr>
        </p:cxnSp>
        <p:cxnSp>
          <p:nvCxnSpPr>
            <p:cNvPr id="11" name="直接箭头连接符 10"/>
            <p:cNvCxnSpPr/>
            <p:nvPr/>
          </p:nvCxnSpPr>
          <p:spPr bwMode="auto">
            <a:xfrm>
              <a:off x="3144101" y="5138162"/>
              <a:ext cx="3343298" cy="2858"/>
            </a:xfrm>
            <a:prstGeom prst="straightConnector1">
              <a:avLst/>
            </a:prstGeom>
            <a:solidFill>
              <a:schemeClr val="accent1"/>
            </a:solidFill>
            <a:ln w="9525" cap="flat" cmpd="sng" algn="ctr">
              <a:solidFill>
                <a:srgbClr val="FF0000"/>
              </a:solidFill>
              <a:prstDash val="solid"/>
              <a:round/>
              <a:headEnd type="arrow"/>
              <a:tailEnd type="arrow"/>
            </a:ln>
            <a:effectLst/>
          </p:spPr>
        </p:cxnSp>
      </p:grpSp>
      <p:sp>
        <p:nvSpPr>
          <p:cNvPr id="13" name="TextBox 12"/>
          <p:cNvSpPr txBox="1"/>
          <p:nvPr/>
        </p:nvSpPr>
        <p:spPr>
          <a:xfrm>
            <a:off x="785786" y="2262838"/>
            <a:ext cx="4983480" cy="523220"/>
          </a:xfrm>
          <a:prstGeom prst="rect">
            <a:avLst/>
          </a:prstGeom>
          <a:noFill/>
        </p:spPr>
        <p:txBody>
          <a:bodyPr wrap="none" rtlCol="0">
            <a:spAutoFit/>
          </a:bodyPr>
          <a:lstStyle/>
          <a:p>
            <a:r>
              <a:rPr lang="en-US" altLang="zh-CN" sz="2800" dirty="0"/>
              <a:t>An instance of object matching</a:t>
            </a:r>
            <a:endParaRPr lang="zh-CN" altLang="en-US" sz="2800" dirty="0"/>
          </a:p>
        </p:txBody>
      </p:sp>
      <p:sp>
        <p:nvSpPr>
          <p:cNvPr id="12" name="灯片编号占位符 11"/>
          <p:cNvSpPr>
            <a:spLocks noGrp="1"/>
          </p:cNvSpPr>
          <p:nvPr>
            <p:ph type="sldNum" sz="quarter" idx="12"/>
          </p:nvPr>
        </p:nvSpPr>
        <p:spPr/>
        <p:txBody>
          <a:bodyPr/>
          <a:lstStyle/>
          <a:p>
            <a:fld id="{0C913308-F349-4B6D-A68A-DD1791B4A57B}" type="slidenum">
              <a:rPr lang="zh-CN" altLang="en-US" smtClean="0"/>
              <a:pPr/>
              <a:t>18</a:t>
            </a:fld>
            <a:endParaRPr lang="zh-CN" altLang="en-US"/>
          </a:p>
        </p:txBody>
      </p:sp>
    </p:spTree>
    <p:extLst>
      <p:ext uri="{BB962C8B-B14F-4D97-AF65-F5344CB8AC3E}">
        <p14:creationId xmlns:p14="http://schemas.microsoft.com/office/powerpoint/2010/main" val="249973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457200" y="1600200"/>
            <a:ext cx="8229600" cy="4756150"/>
          </a:xfrm>
        </p:spPr>
        <p:txBody>
          <a:bodyPr/>
          <a:lstStyle/>
          <a:p>
            <a:r>
              <a:rPr lang="en-US" altLang="zh-CN" sz="2300" dirty="0"/>
              <a:t>The SIFT operator developed by David Lowe is both a detector and a descriptor that are invariant  to translation, rotation, scale, and other imaging parameters. </a:t>
            </a:r>
          </a:p>
        </p:txBody>
      </p:sp>
      <p:sp>
        <p:nvSpPr>
          <p:cNvPr id="2" name="标题 1"/>
          <p:cNvSpPr>
            <a:spLocks noGrp="1"/>
          </p:cNvSpPr>
          <p:nvPr>
            <p:ph type="title"/>
          </p:nvPr>
        </p:nvSpPr>
        <p:spPr/>
        <p:txBody>
          <a:bodyPr/>
          <a:lstStyle/>
          <a:p>
            <a:r>
              <a:rPr lang="en-US" altLang="zh-CN" dirty="0"/>
              <a:t>Scale Invariant Feature Transform (SIFT)</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19</a:t>
            </a:fld>
            <a:endParaRPr lang="en-US" altLang="zh-CN" dirty="0"/>
          </a:p>
        </p:txBody>
      </p:sp>
      <p:pic>
        <p:nvPicPr>
          <p:cNvPr id="6146" name="Picture 2"/>
          <p:cNvPicPr>
            <a:picLocks noChangeAspect="1" noChangeArrowheads="1"/>
          </p:cNvPicPr>
          <p:nvPr/>
        </p:nvPicPr>
        <p:blipFill>
          <a:blip r:embed="rId3" cstate="print"/>
          <a:srcRect/>
          <a:stretch>
            <a:fillRect/>
          </a:stretch>
        </p:blipFill>
        <p:spPr bwMode="auto">
          <a:xfrm>
            <a:off x="609599" y="2738438"/>
            <a:ext cx="7994497" cy="3376612"/>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Local Features</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2</a:t>
            </a:fld>
            <a:endParaRPr lang="en-US" altLang="zh-CN" dirty="0"/>
          </a:p>
        </p:txBody>
      </p:sp>
      <p:pic>
        <p:nvPicPr>
          <p:cNvPr id="5" name="Picture 6" descr="http://www.yeodoug.com/resources/dc_french/lincoln_memorial/lincoln_memorial_02.jpg"/>
          <p:cNvPicPr>
            <a:picLocks noChangeAspect="1" noChangeArrowheads="1"/>
          </p:cNvPicPr>
          <p:nvPr/>
        </p:nvPicPr>
        <p:blipFill>
          <a:blip r:embed="rId2" cstate="print"/>
          <a:srcRect/>
          <a:stretch>
            <a:fillRect/>
          </a:stretch>
        </p:blipFill>
        <p:spPr bwMode="auto">
          <a:xfrm>
            <a:off x="928662" y="2786058"/>
            <a:ext cx="1728192" cy="1615860"/>
          </a:xfrm>
          <a:prstGeom prst="rect">
            <a:avLst/>
          </a:prstGeom>
          <a:noFill/>
        </p:spPr>
      </p:pic>
      <p:pic>
        <p:nvPicPr>
          <p:cNvPr id="6" name="Picture 6" descr="http://www.yeodoug.com/resources/dc_french/lincoln_memorial/lincoln_memorial_02.jpg"/>
          <p:cNvPicPr>
            <a:picLocks noChangeAspect="1" noChangeArrowheads="1"/>
          </p:cNvPicPr>
          <p:nvPr/>
        </p:nvPicPr>
        <p:blipFill>
          <a:blip r:embed="rId2" cstate="print"/>
          <a:srcRect/>
          <a:stretch>
            <a:fillRect/>
          </a:stretch>
        </p:blipFill>
        <p:spPr bwMode="auto">
          <a:xfrm>
            <a:off x="3772502" y="2786058"/>
            <a:ext cx="1728192" cy="1615860"/>
          </a:xfrm>
          <a:prstGeom prst="rect">
            <a:avLst/>
          </a:prstGeom>
          <a:noFill/>
        </p:spPr>
      </p:pic>
      <p:pic>
        <p:nvPicPr>
          <p:cNvPr id="7" name="Picture 6" descr="http://www.yeodoug.com/resources/dc_french/lincoln_memorial/lincoln_memorial_02.jpg"/>
          <p:cNvPicPr>
            <a:picLocks noChangeAspect="1" noChangeArrowheads="1"/>
          </p:cNvPicPr>
          <p:nvPr/>
        </p:nvPicPr>
        <p:blipFill>
          <a:blip r:embed="rId2" cstate="print"/>
          <a:srcRect/>
          <a:stretch>
            <a:fillRect/>
          </a:stretch>
        </p:blipFill>
        <p:spPr bwMode="auto">
          <a:xfrm>
            <a:off x="6572966" y="2786058"/>
            <a:ext cx="1728192" cy="1615860"/>
          </a:xfrm>
          <a:prstGeom prst="rect">
            <a:avLst/>
          </a:prstGeom>
          <a:noFill/>
        </p:spPr>
      </p:pic>
      <p:sp>
        <p:nvSpPr>
          <p:cNvPr id="8" name="TextBox 9"/>
          <p:cNvSpPr txBox="1"/>
          <p:nvPr/>
        </p:nvSpPr>
        <p:spPr>
          <a:xfrm>
            <a:off x="1142976" y="4429132"/>
            <a:ext cx="1241558" cy="369332"/>
          </a:xfrm>
          <a:prstGeom prst="rect">
            <a:avLst/>
          </a:prstGeom>
          <a:noFill/>
        </p:spPr>
        <p:txBody>
          <a:bodyPr wrap="none" rtlCol="0">
            <a:spAutoFit/>
          </a:bodyPr>
          <a:lstStyle/>
          <a:p>
            <a:r>
              <a:rPr lang="en-US" altLang="zh-CN" dirty="0"/>
              <a:t>Test image</a:t>
            </a:r>
            <a:endParaRPr lang="zh-CN" altLang="en-US" dirty="0"/>
          </a:p>
        </p:txBody>
      </p:sp>
      <p:sp>
        <p:nvSpPr>
          <p:cNvPr id="9" name="TextBox 10"/>
          <p:cNvSpPr txBox="1"/>
          <p:nvPr/>
        </p:nvSpPr>
        <p:spPr>
          <a:xfrm>
            <a:off x="3643306" y="4429132"/>
            <a:ext cx="2286016" cy="646331"/>
          </a:xfrm>
          <a:prstGeom prst="rect">
            <a:avLst/>
          </a:prstGeom>
          <a:noFill/>
        </p:spPr>
        <p:txBody>
          <a:bodyPr wrap="square" rtlCol="0">
            <a:spAutoFit/>
          </a:bodyPr>
          <a:lstStyle/>
          <a:p>
            <a:r>
              <a:rPr lang="en-US" altLang="zh-CN" b="1" dirty="0">
                <a:solidFill>
                  <a:srgbClr val="FF0000"/>
                </a:solidFill>
              </a:rPr>
              <a:t>Detector</a:t>
            </a:r>
            <a:r>
              <a:rPr lang="en-US" altLang="zh-CN" dirty="0"/>
              <a:t>: where are the local features?</a:t>
            </a:r>
            <a:endParaRPr lang="zh-CN" altLang="en-US" dirty="0"/>
          </a:p>
        </p:txBody>
      </p:sp>
      <p:sp>
        <p:nvSpPr>
          <p:cNvPr id="10" name="TextBox 11"/>
          <p:cNvSpPr txBox="1"/>
          <p:nvPr/>
        </p:nvSpPr>
        <p:spPr>
          <a:xfrm>
            <a:off x="6500826" y="4425743"/>
            <a:ext cx="2014646" cy="646331"/>
          </a:xfrm>
          <a:prstGeom prst="rect">
            <a:avLst/>
          </a:prstGeom>
          <a:noFill/>
        </p:spPr>
        <p:txBody>
          <a:bodyPr wrap="square" rtlCol="0">
            <a:spAutoFit/>
          </a:bodyPr>
          <a:lstStyle/>
          <a:p>
            <a:r>
              <a:rPr lang="en-US" altLang="zh-CN" b="1" dirty="0">
                <a:solidFill>
                  <a:srgbClr val="FF0000"/>
                </a:solidFill>
              </a:rPr>
              <a:t>Descriptor</a:t>
            </a:r>
            <a:r>
              <a:rPr lang="en-US" altLang="zh-CN" dirty="0"/>
              <a:t>: how to describe them?</a:t>
            </a:r>
            <a:endParaRPr lang="zh-CN" altLang="en-US" dirty="0"/>
          </a:p>
        </p:txBody>
      </p:sp>
      <p:sp>
        <p:nvSpPr>
          <p:cNvPr id="11" name="右箭头 10"/>
          <p:cNvSpPr/>
          <p:nvPr/>
        </p:nvSpPr>
        <p:spPr>
          <a:xfrm>
            <a:off x="2714612" y="335756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5549714" y="335756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p:cNvSpPr>
          <p:nvPr/>
        </p:nvSpPr>
        <p:spPr>
          <a:xfrm>
            <a:off x="4214810" y="4000504"/>
            <a:ext cx="86400" cy="8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4" name="椭圆 13"/>
          <p:cNvSpPr>
            <a:spLocks/>
          </p:cNvSpPr>
          <p:nvPr/>
        </p:nvSpPr>
        <p:spPr>
          <a:xfrm>
            <a:off x="4599296" y="2986724"/>
            <a:ext cx="86400" cy="8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5" name="椭圆 14"/>
          <p:cNvSpPr>
            <a:spLocks/>
          </p:cNvSpPr>
          <p:nvPr/>
        </p:nvSpPr>
        <p:spPr>
          <a:xfrm>
            <a:off x="4842790" y="4000504"/>
            <a:ext cx="86400" cy="8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6" name="椭圆 15"/>
          <p:cNvSpPr>
            <a:spLocks/>
          </p:cNvSpPr>
          <p:nvPr/>
        </p:nvSpPr>
        <p:spPr>
          <a:xfrm>
            <a:off x="7015274" y="4014152"/>
            <a:ext cx="86400" cy="8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7" name="椭圆 16"/>
          <p:cNvSpPr>
            <a:spLocks/>
          </p:cNvSpPr>
          <p:nvPr/>
        </p:nvSpPr>
        <p:spPr>
          <a:xfrm>
            <a:off x="7399760" y="3000372"/>
            <a:ext cx="86400" cy="8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8" name="椭圆 17"/>
          <p:cNvSpPr>
            <a:spLocks/>
          </p:cNvSpPr>
          <p:nvPr/>
        </p:nvSpPr>
        <p:spPr>
          <a:xfrm>
            <a:off x="7643254" y="4014152"/>
            <a:ext cx="86400" cy="8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9" name="矩形 18"/>
          <p:cNvSpPr>
            <a:spLocks noChangeAspect="1"/>
          </p:cNvSpPr>
          <p:nvPr/>
        </p:nvSpPr>
        <p:spPr>
          <a:xfrm rot="20050521">
            <a:off x="7323106" y="2913708"/>
            <a:ext cx="252000" cy="2520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a:spLocks noChangeAspect="1"/>
          </p:cNvSpPr>
          <p:nvPr/>
        </p:nvSpPr>
        <p:spPr>
          <a:xfrm rot="1410458">
            <a:off x="7390914" y="3772033"/>
            <a:ext cx="576000" cy="5760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a:spLocks noChangeAspect="1"/>
          </p:cNvSpPr>
          <p:nvPr/>
        </p:nvSpPr>
        <p:spPr>
          <a:xfrm rot="20962605">
            <a:off x="6842291" y="3849604"/>
            <a:ext cx="432000" cy="4320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4146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SIFT is so popular?</a:t>
            </a:r>
            <a:endParaRPr lang="zh-CN" altLang="en-US" dirty="0"/>
          </a:p>
        </p:txBody>
      </p:sp>
      <p:sp>
        <p:nvSpPr>
          <p:cNvPr id="3" name="内容占位符 2"/>
          <p:cNvSpPr>
            <a:spLocks noGrp="1"/>
          </p:cNvSpPr>
          <p:nvPr>
            <p:ph idx="1"/>
          </p:nvPr>
        </p:nvSpPr>
        <p:spPr/>
        <p:txBody>
          <a:bodyPr/>
          <a:lstStyle/>
          <a:p>
            <a:r>
              <a:rPr lang="en-US" altLang="zh-CN" dirty="0"/>
              <a:t>Desired property of SIFT</a:t>
            </a:r>
          </a:p>
          <a:p>
            <a:pPr lvl="1"/>
            <a:r>
              <a:rPr lang="en-US" altLang="zh-CN" dirty="0"/>
              <a:t>Invariant to scale change</a:t>
            </a:r>
          </a:p>
          <a:p>
            <a:pPr lvl="1"/>
            <a:r>
              <a:rPr lang="en-US" altLang="zh-CN" dirty="0"/>
              <a:t>Invariant to rotation change</a:t>
            </a:r>
          </a:p>
          <a:p>
            <a:pPr lvl="1"/>
            <a:r>
              <a:rPr lang="en-US" altLang="zh-CN" dirty="0"/>
              <a:t>Invariant to illumination change</a:t>
            </a:r>
          </a:p>
          <a:p>
            <a:pPr lvl="1"/>
            <a:r>
              <a:rPr lang="en-US" altLang="zh-CN" dirty="0"/>
              <a:t>Robust to addition of noise</a:t>
            </a:r>
          </a:p>
          <a:p>
            <a:pPr lvl="1"/>
            <a:r>
              <a:rPr lang="en-US" altLang="zh-CN" dirty="0"/>
              <a:t>Robust to substantial range of affine transformation</a:t>
            </a:r>
          </a:p>
          <a:p>
            <a:pPr lvl="1"/>
            <a:r>
              <a:rPr lang="en-US" altLang="zh-CN" dirty="0"/>
              <a:t>Robust to 3D view point</a:t>
            </a:r>
          </a:p>
          <a:p>
            <a:pPr lvl="1"/>
            <a:r>
              <a:rPr lang="en-US" altLang="zh-CN" dirty="0"/>
              <a:t>Highly distinctive for discrimination</a:t>
            </a:r>
          </a:p>
          <a:p>
            <a:pPr lvl="1"/>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20</a:t>
            </a:fld>
            <a:endParaRPr lang="zh-CN" altLang="en-US"/>
          </a:p>
        </p:txBody>
      </p:sp>
    </p:spTree>
    <p:extLst>
      <p:ext uri="{BB962C8B-B14F-4D97-AF65-F5344CB8AC3E}">
        <p14:creationId xmlns:p14="http://schemas.microsoft.com/office/powerpoint/2010/main" val="2928846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Overall Approach for SIFT</a:t>
            </a:r>
            <a:endParaRPr lang="zh-CN" altLang="en-US" dirty="0"/>
          </a:p>
        </p:txBody>
      </p:sp>
      <p:sp>
        <p:nvSpPr>
          <p:cNvPr id="3" name="内容占位符 2"/>
          <p:cNvSpPr>
            <a:spLocks noGrp="1"/>
          </p:cNvSpPr>
          <p:nvPr>
            <p:ph idx="1"/>
          </p:nvPr>
        </p:nvSpPr>
        <p:spPr/>
        <p:txBody>
          <a:bodyPr/>
          <a:lstStyle/>
          <a:p>
            <a:pPr marL="514350" indent="-514350">
              <a:buFont typeface="+mj-lt"/>
              <a:buAutoNum type="arabicPeriod"/>
            </a:pPr>
            <a:r>
              <a:rPr lang="en-US" altLang="zh-CN" sz="2800" dirty="0">
                <a:solidFill>
                  <a:srgbClr val="FF0000"/>
                </a:solidFill>
              </a:rPr>
              <a:t>Scale space </a:t>
            </a:r>
            <a:r>
              <a:rPr lang="en-US" altLang="zh-CN" sz="2800" dirty="0" err="1">
                <a:solidFill>
                  <a:srgbClr val="FF0000"/>
                </a:solidFill>
              </a:rPr>
              <a:t>extrema</a:t>
            </a:r>
            <a:r>
              <a:rPr lang="en-US" altLang="zh-CN" sz="2800" dirty="0">
                <a:solidFill>
                  <a:srgbClr val="FF0000"/>
                </a:solidFill>
              </a:rPr>
              <a:t> detection</a:t>
            </a:r>
          </a:p>
          <a:p>
            <a:pPr lvl="1"/>
            <a:r>
              <a:rPr lang="en-US" altLang="zh-CN" sz="2200" dirty="0"/>
              <a:t>Search over multiple scales and image locations.</a:t>
            </a:r>
          </a:p>
          <a:p>
            <a:pPr marL="514350" indent="-514350">
              <a:buFont typeface="+mj-lt"/>
              <a:buAutoNum type="arabicPeriod"/>
            </a:pPr>
            <a:r>
              <a:rPr lang="en-US" altLang="zh-CN" sz="2800" dirty="0">
                <a:solidFill>
                  <a:srgbClr val="FF0000"/>
                </a:solidFill>
              </a:rPr>
              <a:t>Interest point localization</a:t>
            </a:r>
          </a:p>
          <a:p>
            <a:pPr lvl="1"/>
            <a:r>
              <a:rPr lang="en-US" altLang="zh-CN" sz="2200" dirty="0"/>
              <a:t>Fit a model to determine location and scale.</a:t>
            </a:r>
          </a:p>
          <a:p>
            <a:pPr lvl="1"/>
            <a:r>
              <a:rPr lang="en-US" altLang="zh-CN" sz="2200" dirty="0"/>
              <a:t>Select interest points based on a measure of stability.</a:t>
            </a:r>
          </a:p>
          <a:p>
            <a:pPr marL="514350" indent="-514350">
              <a:buFont typeface="+mj-lt"/>
              <a:buAutoNum type="arabicPeriod"/>
            </a:pPr>
            <a:r>
              <a:rPr lang="en-US" altLang="zh-CN" sz="2800" dirty="0">
                <a:solidFill>
                  <a:srgbClr val="FF0000"/>
                </a:solidFill>
              </a:rPr>
              <a:t>Orientation assignment</a:t>
            </a:r>
          </a:p>
          <a:p>
            <a:pPr lvl="1"/>
            <a:r>
              <a:rPr lang="en-US" altLang="zh-CN" sz="2200" dirty="0"/>
              <a:t>Compute best orientation(s) for each interest point region.</a:t>
            </a:r>
          </a:p>
          <a:p>
            <a:pPr marL="514350" indent="-514350">
              <a:buFont typeface="+mj-lt"/>
              <a:buAutoNum type="arabicPeriod"/>
            </a:pPr>
            <a:r>
              <a:rPr lang="en-US" altLang="zh-CN" sz="2800" dirty="0">
                <a:solidFill>
                  <a:srgbClr val="FF0000"/>
                </a:solidFill>
              </a:rPr>
              <a:t>Interest point description</a:t>
            </a:r>
          </a:p>
          <a:p>
            <a:pPr lvl="1"/>
            <a:r>
              <a:rPr lang="en-US" altLang="zh-CN" sz="2200" dirty="0"/>
              <a:t>Use local image gradients at selected scale and rotation to describe each interest point region.</a:t>
            </a:r>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21</a:t>
            </a:fld>
            <a:endParaRPr lang="en-US" altLang="zh-C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Scale Space </a:t>
            </a:r>
            <a:r>
              <a:rPr lang="en-US" altLang="zh-CN" dirty="0" err="1"/>
              <a:t>Extrema</a:t>
            </a:r>
            <a:r>
              <a:rPr lang="en-US" altLang="zh-CN" dirty="0"/>
              <a:t> Detection</a:t>
            </a:r>
            <a:endParaRPr lang="zh-CN" altLang="en-US" dirty="0"/>
          </a:p>
        </p:txBody>
      </p:sp>
      <p:sp>
        <p:nvSpPr>
          <p:cNvPr id="3" name="内容占位符 2"/>
          <p:cNvSpPr>
            <a:spLocks noGrp="1"/>
          </p:cNvSpPr>
          <p:nvPr>
            <p:ph idx="1"/>
          </p:nvPr>
        </p:nvSpPr>
        <p:spPr>
          <a:xfrm>
            <a:off x="417443" y="1600200"/>
            <a:ext cx="8229600" cy="4525963"/>
          </a:xfrm>
        </p:spPr>
        <p:txBody>
          <a:bodyPr/>
          <a:lstStyle/>
          <a:p>
            <a:r>
              <a:rPr lang="en-US" altLang="zh-CN" sz="2600" dirty="0">
                <a:solidFill>
                  <a:srgbClr val="FF0000"/>
                </a:solidFill>
              </a:rPr>
              <a:t>Goal</a:t>
            </a:r>
            <a:r>
              <a:rPr lang="en-US" altLang="zh-CN" sz="2600" dirty="0"/>
              <a:t>: Identify locations and scales that can be </a:t>
            </a:r>
            <a:r>
              <a:rPr lang="en-US" altLang="zh-CN" sz="2600" dirty="0" err="1"/>
              <a:t>repeatably</a:t>
            </a:r>
            <a:r>
              <a:rPr lang="en-US" altLang="zh-CN" sz="2600" dirty="0"/>
              <a:t> assigned under different views of the same scene or object.</a:t>
            </a:r>
          </a:p>
          <a:p>
            <a:r>
              <a:rPr lang="en-US" altLang="zh-CN" sz="2600" dirty="0">
                <a:solidFill>
                  <a:srgbClr val="FF0000"/>
                </a:solidFill>
              </a:rPr>
              <a:t>Method</a:t>
            </a:r>
            <a:r>
              <a:rPr lang="en-US" altLang="zh-CN" sz="2600" dirty="0"/>
              <a:t>: search for stable features across multiple scales using a continuous function of scale</a:t>
            </a:r>
            <a:r>
              <a:rPr lang="en-US" altLang="zh-CN" sz="2200" dirty="0"/>
              <a:t>.</a:t>
            </a:r>
          </a:p>
          <a:p>
            <a:r>
              <a:rPr lang="en-US" altLang="zh-CN" sz="2600" dirty="0">
                <a:solidFill>
                  <a:srgbClr val="FF0000"/>
                </a:solidFill>
              </a:rPr>
              <a:t>Prior work </a:t>
            </a:r>
            <a:r>
              <a:rPr lang="en-US" altLang="zh-CN" sz="2600" dirty="0"/>
              <a:t>has shown that under a variety of assumptions, the best function is a </a:t>
            </a:r>
            <a:r>
              <a:rPr lang="en-US" altLang="zh-CN" sz="2600" dirty="0">
                <a:solidFill>
                  <a:srgbClr val="FF0000"/>
                </a:solidFill>
              </a:rPr>
              <a:t>Gaussian function</a:t>
            </a:r>
            <a:r>
              <a:rPr lang="en-US" altLang="zh-CN" sz="2600" dirty="0"/>
              <a:t>.</a:t>
            </a:r>
          </a:p>
          <a:p>
            <a:r>
              <a:rPr lang="en-US" altLang="zh-CN" sz="2600" dirty="0">
                <a:solidFill>
                  <a:srgbClr val="FF0000"/>
                </a:solidFill>
              </a:rPr>
              <a:t>The scale space of an image is a function L(</a:t>
            </a:r>
            <a:r>
              <a:rPr lang="en-US" altLang="zh-CN" sz="2600" dirty="0" err="1">
                <a:solidFill>
                  <a:srgbClr val="FF0000"/>
                </a:solidFill>
              </a:rPr>
              <a:t>x,y,σ</a:t>
            </a:r>
            <a:r>
              <a:rPr lang="en-US" altLang="zh-CN" sz="2600" dirty="0">
                <a:solidFill>
                  <a:srgbClr val="FF0000"/>
                </a:solidFill>
              </a:rPr>
              <a:t>) </a:t>
            </a:r>
            <a:r>
              <a:rPr lang="en-US" altLang="zh-CN" sz="2600" dirty="0"/>
              <a:t>that is produced from the convolution of a Gaussian kernel (at different scales) with the input image.</a:t>
            </a:r>
          </a:p>
          <a:p>
            <a:pPr lvl="1"/>
            <a:endParaRPr lang="en-US" altLang="zh-CN" sz="2400"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22</a:t>
            </a:fld>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5431204" y="1638300"/>
            <a:ext cx="3031415" cy="3752850"/>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a:t>Scale Space Interest Points</a:t>
            </a:r>
            <a:endParaRPr lang="zh-CN" altLang="en-US" dirty="0"/>
          </a:p>
        </p:txBody>
      </p:sp>
      <p:sp>
        <p:nvSpPr>
          <p:cNvPr id="3" name="内容占位符 2"/>
          <p:cNvSpPr>
            <a:spLocks noGrp="1"/>
          </p:cNvSpPr>
          <p:nvPr>
            <p:ph idx="1"/>
          </p:nvPr>
        </p:nvSpPr>
        <p:spPr>
          <a:xfrm>
            <a:off x="457199" y="1600200"/>
            <a:ext cx="8086726" cy="4525963"/>
          </a:xfrm>
        </p:spPr>
        <p:txBody>
          <a:bodyPr/>
          <a:lstStyle/>
          <a:p>
            <a:r>
              <a:rPr lang="en-US" altLang="zh-CN" sz="2800" dirty="0" err="1"/>
              <a:t>Laplacian</a:t>
            </a:r>
            <a:r>
              <a:rPr lang="en-US" altLang="zh-CN" sz="2800" dirty="0"/>
              <a:t> of Gaussian kernel.</a:t>
            </a:r>
          </a:p>
          <a:p>
            <a:pPr lvl="1"/>
            <a:r>
              <a:rPr lang="en-US" altLang="zh-CN" sz="2400" dirty="0"/>
              <a:t>Scale normalized</a:t>
            </a:r>
          </a:p>
          <a:p>
            <a:pPr lvl="1"/>
            <a:r>
              <a:rPr lang="en-US" altLang="zh-CN" sz="2400" dirty="0"/>
              <a:t>Proposed by </a:t>
            </a:r>
            <a:r>
              <a:rPr lang="en-US" altLang="zh-CN" sz="2400" dirty="0" err="1"/>
              <a:t>Lindeberg</a:t>
            </a:r>
            <a:endParaRPr lang="en-US" altLang="zh-CN" sz="2400" dirty="0"/>
          </a:p>
          <a:p>
            <a:r>
              <a:rPr lang="en-US" altLang="zh-CN" sz="2800" dirty="0"/>
              <a:t>Scale space detection</a:t>
            </a:r>
          </a:p>
          <a:p>
            <a:pPr lvl="1"/>
            <a:r>
              <a:rPr lang="en-US" altLang="zh-CN" sz="2400" dirty="0"/>
              <a:t>Find local maxima across scale/space</a:t>
            </a:r>
          </a:p>
          <a:p>
            <a:pPr lvl="1"/>
            <a:r>
              <a:rPr lang="en-US" altLang="zh-CN" sz="2400" dirty="0"/>
              <a:t>A good “blob” detector</a:t>
            </a:r>
          </a:p>
          <a:p>
            <a:pPr lvl="1"/>
            <a:endParaRPr lang="en-US" altLang="zh-CN" sz="2400"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23</a:t>
            </a:fld>
            <a:endParaRPr lang="en-US" altLang="zh-CN" dirty="0"/>
          </a:p>
        </p:txBody>
      </p:sp>
      <p:pic>
        <p:nvPicPr>
          <p:cNvPr id="7171" name="Picture 3"/>
          <p:cNvPicPr>
            <a:picLocks noChangeAspect="1" noChangeArrowheads="1"/>
          </p:cNvPicPr>
          <p:nvPr/>
        </p:nvPicPr>
        <p:blipFill>
          <a:blip r:embed="rId4" cstate="print"/>
          <a:srcRect/>
          <a:stretch>
            <a:fillRect/>
          </a:stretch>
        </p:blipFill>
        <p:spPr bwMode="auto">
          <a:xfrm>
            <a:off x="933449" y="4357688"/>
            <a:ext cx="3934934" cy="1979612"/>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cstate="print"/>
          <a:srcRect/>
          <a:stretch>
            <a:fillRect/>
          </a:stretch>
        </p:blipFill>
        <p:spPr bwMode="auto">
          <a:xfrm>
            <a:off x="741933" y="1752600"/>
            <a:ext cx="7552656" cy="3943350"/>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a:t>Scale Space Interest Points</a:t>
            </a:r>
            <a:endParaRPr lang="zh-CN" altLang="en-US" dirty="0"/>
          </a:p>
        </p:txBody>
      </p:sp>
      <p:sp>
        <p:nvSpPr>
          <p:cNvPr id="3" name="内容占位符 2"/>
          <p:cNvSpPr>
            <a:spLocks noGrp="1"/>
          </p:cNvSpPr>
          <p:nvPr>
            <p:ph idx="1"/>
          </p:nvPr>
        </p:nvSpPr>
        <p:spPr>
          <a:xfrm>
            <a:off x="-38100" y="1600201"/>
            <a:ext cx="8686800" cy="4756149"/>
          </a:xfrm>
        </p:spPr>
        <p:txBody>
          <a:bodyPr/>
          <a:lstStyle/>
          <a:p>
            <a:pPr lvl="1"/>
            <a:r>
              <a:rPr lang="en-US" altLang="zh-CN" sz="2400" dirty="0"/>
              <a:t> </a:t>
            </a:r>
          </a:p>
          <a:p>
            <a:pPr lvl="2"/>
            <a:r>
              <a:rPr lang="en-US" altLang="zh-CN" dirty="0"/>
              <a:t> </a:t>
            </a:r>
          </a:p>
          <a:p>
            <a:pPr lvl="2"/>
            <a:endParaRPr lang="en-US" altLang="zh-CN" sz="2000" dirty="0"/>
          </a:p>
          <a:p>
            <a:pPr lvl="2"/>
            <a:endParaRPr lang="en-US" altLang="zh-CN" dirty="0"/>
          </a:p>
          <a:p>
            <a:pPr lvl="2"/>
            <a:r>
              <a:rPr lang="en-US" altLang="zh-CN" dirty="0"/>
              <a:t> </a:t>
            </a:r>
          </a:p>
          <a:p>
            <a:pPr lvl="2"/>
            <a:endParaRPr lang="en-US" altLang="zh-CN" dirty="0"/>
          </a:p>
          <a:p>
            <a:pPr lvl="2"/>
            <a:endParaRPr lang="en-US" altLang="zh-CN" dirty="0"/>
          </a:p>
          <a:p>
            <a:pPr lvl="2"/>
            <a:endParaRPr lang="en-US" altLang="zh-CN" dirty="0"/>
          </a:p>
          <a:p>
            <a:pPr lvl="2"/>
            <a:r>
              <a:rPr lang="en-US" altLang="zh-CN" dirty="0"/>
              <a:t> </a:t>
            </a:r>
          </a:p>
          <a:p>
            <a:pPr lvl="1">
              <a:buNone/>
            </a:pPr>
            <a:endParaRPr lang="en-US" altLang="zh-CN" sz="2400" i="1" dirty="0"/>
          </a:p>
          <a:p>
            <a:pPr lvl="1"/>
            <a:endParaRPr lang="en-US" altLang="zh-CN" sz="2400" i="1" dirty="0"/>
          </a:p>
          <a:p>
            <a:pPr lvl="1"/>
            <a:endParaRPr lang="en-US" altLang="zh-CN" sz="2400" i="1" dirty="0"/>
          </a:p>
          <a:p>
            <a:pPr lvl="1"/>
            <a:endParaRPr lang="en-US" altLang="zh-CN" sz="2400" i="1"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24</a:t>
            </a:fld>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3919-E9A5-409F-B58D-A74240B28D36}"/>
              </a:ext>
            </a:extLst>
          </p:cNvPr>
          <p:cNvSpPr>
            <a:spLocks noGrp="1"/>
          </p:cNvSpPr>
          <p:nvPr>
            <p:ph type="title"/>
          </p:nvPr>
        </p:nvSpPr>
        <p:spPr/>
        <p:txBody>
          <a:bodyPr/>
          <a:lstStyle/>
          <a:p>
            <a:r>
              <a:rPr lang="en-US" altLang="zh-CN" dirty="0" err="1"/>
              <a:t>Gaussion</a:t>
            </a:r>
            <a:r>
              <a:rPr lang="en-US" altLang="zh-CN" dirty="0"/>
              <a:t> Pyramid</a:t>
            </a:r>
            <a:endParaRPr lang="zh-CN" altLang="en-US" dirty="0"/>
          </a:p>
        </p:txBody>
      </p:sp>
      <p:sp>
        <p:nvSpPr>
          <p:cNvPr id="3" name="页脚占位符 2">
            <a:extLst>
              <a:ext uri="{FF2B5EF4-FFF2-40B4-BE49-F238E27FC236}">
                <a16:creationId xmlns:a16="http://schemas.microsoft.com/office/drawing/2014/main" id="{07BFDAEB-030A-4C43-8F6B-A741D95F6BDA}"/>
              </a:ext>
            </a:extLst>
          </p:cNvPr>
          <p:cNvSpPr>
            <a:spLocks noGrp="1"/>
          </p:cNvSpPr>
          <p:nvPr>
            <p:ph type="ftr" sz="quarter" idx="11"/>
          </p:nvPr>
        </p:nvSpPr>
        <p:spPr/>
        <p:txBody>
          <a:bodyPr/>
          <a:lstStyle/>
          <a:p>
            <a:pPr>
              <a:defRPr/>
            </a:pPr>
            <a:r>
              <a:rPr lang="en-US"/>
              <a:t>Footer Text</a:t>
            </a:r>
          </a:p>
        </p:txBody>
      </p:sp>
      <p:sp>
        <p:nvSpPr>
          <p:cNvPr id="4" name="灯片编号占位符 3">
            <a:extLst>
              <a:ext uri="{FF2B5EF4-FFF2-40B4-BE49-F238E27FC236}">
                <a16:creationId xmlns:a16="http://schemas.microsoft.com/office/drawing/2014/main" id="{2A760DC4-85A5-447F-B488-0BCE3EC6B7A1}"/>
              </a:ext>
            </a:extLst>
          </p:cNvPr>
          <p:cNvSpPr>
            <a:spLocks noGrp="1"/>
          </p:cNvSpPr>
          <p:nvPr>
            <p:ph type="sldNum" sz="quarter" idx="12"/>
          </p:nvPr>
        </p:nvSpPr>
        <p:spPr/>
        <p:txBody>
          <a:bodyPr/>
          <a:lstStyle/>
          <a:p>
            <a:pPr>
              <a:defRPr/>
            </a:pPr>
            <a:fld id="{F15CE7FE-DE3D-4C46-A677-557FD82B165A}" type="slidenum">
              <a:rPr lang="en-US" altLang="zh-CN" smtClean="0"/>
              <a:pPr>
                <a:defRPr/>
              </a:pPr>
              <a:t>25</a:t>
            </a:fld>
            <a:endParaRPr lang="en-US" altLang="zh-CN"/>
          </a:p>
        </p:txBody>
      </p:sp>
      <p:pic>
        <p:nvPicPr>
          <p:cNvPr id="7" name="图片 6">
            <a:extLst>
              <a:ext uri="{FF2B5EF4-FFF2-40B4-BE49-F238E27FC236}">
                <a16:creationId xmlns:a16="http://schemas.microsoft.com/office/drawing/2014/main" id="{879C1CC5-7858-43A8-A575-3FB16A1873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650" y="2360222"/>
            <a:ext cx="3499828" cy="2347419"/>
          </a:xfrm>
          <a:prstGeom prst="rect">
            <a:avLst/>
          </a:prstGeom>
        </p:spPr>
      </p:pic>
      <p:pic>
        <p:nvPicPr>
          <p:cNvPr id="9" name="图片 8">
            <a:extLst>
              <a:ext uri="{FF2B5EF4-FFF2-40B4-BE49-F238E27FC236}">
                <a16:creationId xmlns:a16="http://schemas.microsoft.com/office/drawing/2014/main" id="{9EFF29E4-27B9-4BA6-B1AA-B1DF4A35DA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0785" y="2292480"/>
            <a:ext cx="3400425" cy="2752725"/>
          </a:xfrm>
          <a:prstGeom prst="rect">
            <a:avLst/>
          </a:prstGeom>
        </p:spPr>
      </p:pic>
    </p:spTree>
    <p:extLst>
      <p:ext uri="{BB962C8B-B14F-4D97-AF65-F5344CB8AC3E}">
        <p14:creationId xmlns:p14="http://schemas.microsoft.com/office/powerpoint/2010/main" val="1944531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Lowe’s Pyramid Scheme</a:t>
            </a:r>
            <a:endParaRPr lang="zh-CN" altLang="en-US" dirty="0"/>
          </a:p>
        </p:txBody>
      </p:sp>
      <p:sp>
        <p:nvSpPr>
          <p:cNvPr id="3" name="内容占位符 2"/>
          <p:cNvSpPr>
            <a:spLocks noGrp="1"/>
          </p:cNvSpPr>
          <p:nvPr>
            <p:ph idx="1"/>
          </p:nvPr>
        </p:nvSpPr>
        <p:spPr/>
        <p:txBody>
          <a:bodyPr/>
          <a:lstStyle/>
          <a:p>
            <a:pPr>
              <a:buNone/>
            </a:pPr>
            <a:endParaRPr lang="en-US" altLang="zh-CN" sz="2800" dirty="0"/>
          </a:p>
          <a:p>
            <a:pPr>
              <a:buNone/>
            </a:pPr>
            <a:endParaRPr lang="en-US" altLang="zh-CN" sz="2800" dirty="0"/>
          </a:p>
          <a:p>
            <a:pPr>
              <a:buNone/>
            </a:pPr>
            <a:endParaRPr lang="en-US" altLang="zh-CN" sz="2800" dirty="0"/>
          </a:p>
          <a:p>
            <a:pPr>
              <a:buNone/>
            </a:pPr>
            <a:endParaRPr lang="en-US" altLang="zh-CN" sz="2800" dirty="0"/>
          </a:p>
          <a:p>
            <a:pPr>
              <a:buNone/>
            </a:pPr>
            <a:endParaRPr lang="en-US" altLang="zh-CN" sz="2800" dirty="0"/>
          </a:p>
          <a:p>
            <a:pPr>
              <a:buNone/>
            </a:pPr>
            <a:endParaRPr lang="en-US" altLang="zh-CN" sz="2800" dirty="0"/>
          </a:p>
          <a:p>
            <a:pPr>
              <a:buNone/>
            </a:pPr>
            <a:br>
              <a:rPr lang="en-US" altLang="zh-CN" sz="2800" dirty="0"/>
            </a:br>
            <a:r>
              <a:rPr lang="en-US" altLang="zh-CN" sz="1800" dirty="0"/>
              <a:t>For each octave of scale space, the initial image is repeatedly convolved with Gaussian  to produce the set of scale space images (left). Adjacent  Gaussian images are  subtracted to produce difference of Gaussian images (right). After each octave Gaussian image is </a:t>
            </a:r>
            <a:r>
              <a:rPr lang="en-US" altLang="zh-CN" sz="1800" dirty="0" err="1"/>
              <a:t>downsampled</a:t>
            </a:r>
            <a:r>
              <a:rPr lang="en-US" altLang="zh-CN" sz="1800" dirty="0"/>
              <a:t> by a factor of 2. </a:t>
            </a:r>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26</a:t>
            </a:fld>
            <a:endParaRPr lang="en-US" altLang="zh-CN" dirty="0"/>
          </a:p>
        </p:txBody>
      </p:sp>
      <p:pic>
        <p:nvPicPr>
          <p:cNvPr id="9218" name="Picture 2"/>
          <p:cNvPicPr>
            <a:picLocks noChangeAspect="1" noChangeArrowheads="1"/>
          </p:cNvPicPr>
          <p:nvPr/>
        </p:nvPicPr>
        <p:blipFill>
          <a:blip r:embed="rId3" cstate="print"/>
          <a:srcRect/>
          <a:stretch>
            <a:fillRect/>
          </a:stretch>
        </p:blipFill>
        <p:spPr bwMode="auto">
          <a:xfrm>
            <a:off x="2095500" y="1638301"/>
            <a:ext cx="4419600" cy="3265748"/>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Interest Point Localization</a:t>
            </a:r>
            <a:endParaRPr lang="zh-CN" altLang="en-US" dirty="0"/>
          </a:p>
        </p:txBody>
      </p:sp>
      <p:sp>
        <p:nvSpPr>
          <p:cNvPr id="3" name="内容占位符 2"/>
          <p:cNvSpPr>
            <a:spLocks noGrp="1"/>
          </p:cNvSpPr>
          <p:nvPr>
            <p:ph idx="1"/>
          </p:nvPr>
        </p:nvSpPr>
        <p:spPr>
          <a:xfrm>
            <a:off x="457200" y="1600200"/>
            <a:ext cx="4095750" cy="4525963"/>
          </a:xfrm>
        </p:spPr>
        <p:txBody>
          <a:bodyPr/>
          <a:lstStyle/>
          <a:p>
            <a:pPr marL="514350" indent="-514350">
              <a:buFont typeface="Wingdings" pitchFamily="2" charset="2"/>
              <a:buChar char="n"/>
            </a:pPr>
            <a:r>
              <a:rPr lang="en-US" altLang="zh-CN" sz="2200" dirty="0"/>
              <a:t>Detect maxima and minima of difference of Gaussian in scale space.</a:t>
            </a:r>
          </a:p>
          <a:p>
            <a:pPr marL="514350" indent="-514350">
              <a:buFont typeface="Wingdings" pitchFamily="2" charset="2"/>
              <a:buChar char="n"/>
            </a:pPr>
            <a:endParaRPr lang="en-US" altLang="zh-CN" sz="2200" dirty="0"/>
          </a:p>
          <a:p>
            <a:pPr marL="514350" indent="-514350">
              <a:buFont typeface="Wingdings" pitchFamily="2" charset="2"/>
              <a:buChar char="n"/>
            </a:pPr>
            <a:r>
              <a:rPr lang="en-US" altLang="zh-CN" sz="2200" dirty="0"/>
              <a:t>Each point is compared to its 8 neighbors in the current image and 9 neighbors each in the scales above and below.</a:t>
            </a:r>
          </a:p>
          <a:p>
            <a:pPr marL="514350" indent="-514350">
              <a:buFont typeface="Wingdings" pitchFamily="2" charset="2"/>
              <a:buChar char="n"/>
            </a:pPr>
            <a:endParaRPr lang="en-US" altLang="zh-CN" sz="2200" dirty="0"/>
          </a:p>
          <a:p>
            <a:pPr marL="514350" indent="-514350">
              <a:buFont typeface="Wingdings" pitchFamily="2" charset="2"/>
              <a:buChar char="n"/>
            </a:pPr>
            <a:r>
              <a:rPr lang="en-US" altLang="zh-CN" sz="2200" dirty="0"/>
              <a:t>Select only if it is greater or smaller than all the others.</a:t>
            </a:r>
          </a:p>
          <a:p>
            <a:endParaRPr lang="en-US" altLang="zh-CN" sz="2600" dirty="0"/>
          </a:p>
          <a:p>
            <a:endParaRPr lang="en-US" altLang="zh-CN" sz="2600" dirty="0"/>
          </a:p>
          <a:p>
            <a:endParaRPr lang="en-US" altLang="zh-CN" sz="2600" dirty="0"/>
          </a:p>
          <a:p>
            <a:endParaRPr lang="en-US" altLang="zh-CN" sz="2600" dirty="0"/>
          </a:p>
          <a:p>
            <a:endParaRPr lang="en-US" altLang="zh-CN" sz="2600" dirty="0"/>
          </a:p>
          <a:p>
            <a:endParaRPr lang="en-US" altLang="zh-CN" sz="2600" dirty="0"/>
          </a:p>
          <a:p>
            <a:endParaRPr lang="en-US" altLang="zh-CN" sz="2600"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27</a:t>
            </a:fld>
            <a:endParaRPr lang="en-US" altLang="zh-CN" dirty="0"/>
          </a:p>
        </p:txBody>
      </p:sp>
      <p:sp>
        <p:nvSpPr>
          <p:cNvPr id="6" name="内容占位符 2"/>
          <p:cNvSpPr txBox="1">
            <a:spLocks/>
          </p:cNvSpPr>
          <p:nvPr/>
        </p:nvSpPr>
        <p:spPr bwMode="auto">
          <a:xfrm>
            <a:off x="4552950" y="1524000"/>
            <a:ext cx="413385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514350" marR="0" lvl="0" indent="-514350" algn="l" defTabSz="914400" rtl="0" eaLnBrk="0" fontAlgn="base" latinLnBrk="0" hangingPunct="0">
              <a:lnSpc>
                <a:spcPct val="100000"/>
              </a:lnSpc>
              <a:spcBef>
                <a:spcPct val="20000"/>
              </a:spcBef>
              <a:spcAft>
                <a:spcPct val="0"/>
              </a:spcAft>
              <a:buClrTx/>
              <a:buSzTx/>
              <a:buFont typeface="Wingdings" pitchFamily="2" charset="2"/>
              <a:buChar char="n"/>
              <a:tabLst/>
              <a:defRPr/>
            </a:pPr>
            <a:endParaRPr kumimoji="0" lang="en-US" altLang="zh-CN" sz="22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a:p>
            <a:pPr marL="514350" marR="0" lvl="0" indent="-514350" algn="l" defTabSz="914400" rtl="0" eaLnBrk="0" fontAlgn="base" latinLnBrk="0" hangingPunct="0">
              <a:lnSpc>
                <a:spcPct val="100000"/>
              </a:lnSpc>
              <a:spcBef>
                <a:spcPct val="20000"/>
              </a:spcBef>
              <a:spcAft>
                <a:spcPct val="0"/>
              </a:spcAft>
              <a:buClrTx/>
              <a:buSzTx/>
              <a:buFont typeface="Wingdings" pitchFamily="2" charset="2"/>
              <a:buChar char="n"/>
              <a:tabLst/>
              <a:defRPr/>
            </a:pPr>
            <a:endParaRPr lang="en-US" altLang="zh-CN" sz="2200" dirty="0">
              <a:solidFill>
                <a:schemeClr val="bg2">
                  <a:lumMod val="25000"/>
                </a:schemeClr>
              </a:solidFill>
              <a:latin typeface="Arial" pitchFamily="34" charset="0"/>
              <a:ea typeface="+mn-ea"/>
              <a:cs typeface="Arial" pitchFamily="34" charset="0"/>
            </a:endParaRPr>
          </a:p>
          <a:p>
            <a:pPr marL="514350" marR="0" lvl="0" indent="-514350" algn="l" defTabSz="914400" rtl="0" eaLnBrk="0" fontAlgn="base" latinLnBrk="0" hangingPunct="0">
              <a:lnSpc>
                <a:spcPct val="100000"/>
              </a:lnSpc>
              <a:spcBef>
                <a:spcPct val="20000"/>
              </a:spcBef>
              <a:spcAft>
                <a:spcPct val="0"/>
              </a:spcAft>
              <a:buClrTx/>
              <a:buSzTx/>
              <a:buFont typeface="Wingdings" pitchFamily="2" charset="2"/>
              <a:buChar char="n"/>
              <a:tabLst/>
              <a:defRPr/>
            </a:pPr>
            <a:endParaRPr kumimoji="0" lang="en-US" altLang="zh-CN" sz="22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a:p>
            <a:pPr marL="514350" marR="0" lvl="0" indent="-514350" algn="l" defTabSz="914400" rtl="0" eaLnBrk="0" fontAlgn="base" latinLnBrk="0" hangingPunct="0">
              <a:lnSpc>
                <a:spcPct val="100000"/>
              </a:lnSpc>
              <a:spcBef>
                <a:spcPct val="20000"/>
              </a:spcBef>
              <a:spcAft>
                <a:spcPct val="0"/>
              </a:spcAft>
              <a:buClrTx/>
              <a:buSzTx/>
              <a:buFont typeface="Wingdings" pitchFamily="2" charset="2"/>
              <a:buChar char="n"/>
              <a:tabLst/>
              <a:defRPr/>
            </a:pPr>
            <a:endParaRPr lang="en-US" altLang="zh-CN" sz="2200" dirty="0">
              <a:solidFill>
                <a:schemeClr val="bg2">
                  <a:lumMod val="25000"/>
                </a:schemeClr>
              </a:solidFill>
              <a:latin typeface="Arial" pitchFamily="34" charset="0"/>
              <a:ea typeface="+mn-ea"/>
              <a:cs typeface="Arial" pitchFamily="34" charset="0"/>
            </a:endParaRPr>
          </a:p>
          <a:p>
            <a:pPr marL="514350" marR="0" lvl="0" indent="-514350" algn="l" defTabSz="914400" rtl="0" eaLnBrk="0" fontAlgn="base" latinLnBrk="0" hangingPunct="0">
              <a:lnSpc>
                <a:spcPct val="100000"/>
              </a:lnSpc>
              <a:spcBef>
                <a:spcPct val="20000"/>
              </a:spcBef>
              <a:spcAft>
                <a:spcPct val="0"/>
              </a:spcAft>
              <a:buClrTx/>
              <a:buSzTx/>
              <a:buFont typeface="Wingdings" pitchFamily="2" charset="2"/>
              <a:buChar char="n"/>
              <a:tabLst/>
              <a:defRPr/>
            </a:pPr>
            <a:endParaRPr kumimoji="0" lang="en-US" altLang="zh-CN" sz="22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a:p>
            <a:pPr marL="514350" marR="0" lvl="0" indent="-514350" algn="l" defTabSz="914400" rtl="0" eaLnBrk="0" fontAlgn="base" latinLnBrk="0" hangingPunct="0">
              <a:lnSpc>
                <a:spcPct val="100000"/>
              </a:lnSpc>
              <a:spcBef>
                <a:spcPct val="20000"/>
              </a:spcBef>
              <a:spcAft>
                <a:spcPct val="0"/>
              </a:spcAft>
              <a:buClrTx/>
              <a:buSzTx/>
              <a:buFont typeface="Wingdings" pitchFamily="2" charset="2"/>
              <a:buChar char="n"/>
              <a:tabLst/>
              <a:defRPr/>
            </a:pPr>
            <a:endParaRPr lang="en-US" altLang="zh-CN" sz="2200" dirty="0">
              <a:solidFill>
                <a:schemeClr val="bg2">
                  <a:lumMod val="25000"/>
                </a:schemeClr>
              </a:solidFill>
              <a:latin typeface="Arial" pitchFamily="34" charset="0"/>
              <a:ea typeface="+mn-ea"/>
              <a:cs typeface="Arial" pitchFamily="34" charset="0"/>
            </a:endParaRPr>
          </a:p>
          <a:p>
            <a:pPr marL="514350" marR="0" lvl="0" indent="-514350" algn="l" defTabSz="914400" rtl="0" eaLnBrk="0" fontAlgn="base" latinLnBrk="0" hangingPunct="0">
              <a:lnSpc>
                <a:spcPct val="100000"/>
              </a:lnSpc>
              <a:spcBef>
                <a:spcPct val="20000"/>
              </a:spcBef>
              <a:spcAft>
                <a:spcPct val="0"/>
              </a:spcAft>
              <a:buClrTx/>
              <a:buSzTx/>
              <a:tabLst/>
              <a:defRPr/>
            </a:pPr>
            <a:endParaRPr kumimoji="0" lang="en-US" altLang="zh-CN" sz="22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a:p>
            <a:pPr marL="514350" marR="0" lvl="0" indent="-514350" algn="l" defTabSz="914400" rtl="0" eaLnBrk="0" fontAlgn="base" latinLnBrk="0" hangingPunct="0">
              <a:lnSpc>
                <a:spcPct val="100000"/>
              </a:lnSpc>
              <a:spcBef>
                <a:spcPct val="20000"/>
              </a:spcBef>
              <a:spcAft>
                <a:spcPct val="0"/>
              </a:spcAft>
              <a:buClrTx/>
              <a:buSzTx/>
              <a:tabLst/>
              <a:defRPr/>
            </a:pPr>
            <a:endParaRPr kumimoji="0" lang="en-US" altLang="zh-CN" sz="22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a:p>
            <a:pPr marL="514350" marR="0" lvl="0" indent="-514350" algn="l" defTabSz="914400" rtl="0" eaLnBrk="0" fontAlgn="base" latinLnBrk="0" hangingPunct="0">
              <a:lnSpc>
                <a:spcPct val="100000"/>
              </a:lnSpc>
              <a:spcBef>
                <a:spcPct val="20000"/>
              </a:spcBef>
              <a:spcAft>
                <a:spcPct val="0"/>
              </a:spcAft>
              <a:buClrTx/>
              <a:buSzTx/>
              <a:buFont typeface="Wingdings" pitchFamily="2" charset="2"/>
              <a:buChar char="n"/>
              <a:tabLst/>
              <a:defRPr/>
            </a:pPr>
            <a:endParaRPr kumimoji="0" lang="en-US" altLang="zh-CN" sz="22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a:p>
            <a:pPr marL="514350" lvl="0" indent="-514350" eaLnBrk="0" hangingPunct="0">
              <a:spcBef>
                <a:spcPct val="20000"/>
              </a:spcBef>
              <a:buFont typeface="Wingdings" pitchFamily="2" charset="2"/>
              <a:buChar char="n"/>
            </a:pPr>
            <a:r>
              <a:rPr lang="en-US" altLang="zh-CN" sz="2200" dirty="0">
                <a:solidFill>
                  <a:schemeClr val="bg2">
                    <a:lumMod val="25000"/>
                  </a:schemeClr>
                </a:solidFill>
                <a:latin typeface="Arial" pitchFamily="34" charset="0"/>
                <a:ea typeface="+mn-ea"/>
                <a:cs typeface="Arial" pitchFamily="34" charset="0"/>
              </a:rPr>
              <a:t>For each max or min found, output is the location and the scale.</a:t>
            </a:r>
            <a:endParaRPr kumimoji="0" lang="en-US" altLang="zh-CN" sz="22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6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6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6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6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6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6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6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pic>
        <p:nvPicPr>
          <p:cNvPr id="10242" name="Picture 2"/>
          <p:cNvPicPr>
            <a:picLocks noChangeAspect="1" noChangeArrowheads="1"/>
          </p:cNvPicPr>
          <p:nvPr/>
        </p:nvPicPr>
        <p:blipFill>
          <a:blip r:embed="rId3" cstate="print"/>
          <a:srcRect/>
          <a:stretch>
            <a:fillRect/>
          </a:stretch>
        </p:blipFill>
        <p:spPr bwMode="auto">
          <a:xfrm>
            <a:off x="4552950" y="1638300"/>
            <a:ext cx="4219575" cy="3324225"/>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Orientation Assignment</a:t>
            </a:r>
            <a:endParaRPr lang="zh-CN" altLang="en-US" dirty="0"/>
          </a:p>
        </p:txBody>
      </p:sp>
      <p:sp>
        <p:nvSpPr>
          <p:cNvPr id="3" name="内容占位符 2"/>
          <p:cNvSpPr>
            <a:spLocks noGrp="1"/>
          </p:cNvSpPr>
          <p:nvPr>
            <p:ph idx="1"/>
          </p:nvPr>
        </p:nvSpPr>
        <p:spPr>
          <a:xfrm>
            <a:off x="457200" y="1600200"/>
            <a:ext cx="4914900" cy="4525963"/>
          </a:xfrm>
        </p:spPr>
        <p:txBody>
          <a:bodyPr/>
          <a:lstStyle/>
          <a:p>
            <a:pPr lvl="1"/>
            <a:r>
              <a:rPr lang="en-US" altLang="zh-CN" sz="2400" dirty="0"/>
              <a:t>Create histogram of local gradient directions computed at selected scale.</a:t>
            </a:r>
          </a:p>
          <a:p>
            <a:pPr lvl="1">
              <a:buNone/>
            </a:pPr>
            <a:endParaRPr lang="en-US" altLang="zh-CN" sz="2100" dirty="0"/>
          </a:p>
          <a:p>
            <a:pPr lvl="1"/>
            <a:r>
              <a:rPr lang="en-US" altLang="zh-CN" sz="2400" dirty="0"/>
              <a:t>Assign canonical orientation at peak of smoothed histogram.</a:t>
            </a:r>
          </a:p>
          <a:p>
            <a:pPr lvl="1">
              <a:buNone/>
            </a:pPr>
            <a:endParaRPr lang="en-US" altLang="zh-CN" sz="2100" dirty="0"/>
          </a:p>
          <a:p>
            <a:pPr lvl="1"/>
            <a:r>
              <a:rPr lang="en-US" altLang="zh-CN" sz="2400" dirty="0"/>
              <a:t>Each key specifies stable 2D coordinates (x, y, scale, orientation).</a:t>
            </a:r>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28</a:t>
            </a:fld>
            <a:endParaRPr lang="en-US" altLang="zh-CN" dirty="0"/>
          </a:p>
        </p:txBody>
      </p:sp>
      <p:pic>
        <p:nvPicPr>
          <p:cNvPr id="11266" name="Picture 2"/>
          <p:cNvPicPr>
            <a:picLocks noChangeAspect="1" noChangeArrowheads="1"/>
          </p:cNvPicPr>
          <p:nvPr/>
        </p:nvPicPr>
        <p:blipFill>
          <a:blip r:embed="rId3" cstate="print"/>
          <a:srcRect/>
          <a:stretch>
            <a:fillRect/>
          </a:stretch>
        </p:blipFill>
        <p:spPr bwMode="auto">
          <a:xfrm>
            <a:off x="5528642" y="1638300"/>
            <a:ext cx="2742578" cy="4205287"/>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Interest Point Descriptors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29</a:t>
            </a:fld>
            <a:endParaRPr lang="en-US" altLang="zh-CN" dirty="0"/>
          </a:p>
        </p:txBody>
      </p:sp>
      <p:sp>
        <p:nvSpPr>
          <p:cNvPr id="9" name="内容占位符 2"/>
          <p:cNvSpPr>
            <a:spLocks noGrp="1"/>
          </p:cNvSpPr>
          <p:nvPr>
            <p:ph idx="1"/>
          </p:nvPr>
        </p:nvSpPr>
        <p:spPr>
          <a:xfrm>
            <a:off x="457199" y="1600200"/>
            <a:ext cx="8086726" cy="4525963"/>
          </a:xfrm>
        </p:spPr>
        <p:txBody>
          <a:bodyPr/>
          <a:lstStyle/>
          <a:p>
            <a:r>
              <a:rPr lang="en-US" altLang="zh-CN" sz="2800" dirty="0"/>
              <a:t>At this point, each interest point has</a:t>
            </a:r>
          </a:p>
          <a:p>
            <a:pPr lvl="1"/>
            <a:r>
              <a:rPr lang="en-US" altLang="zh-CN" sz="2400" dirty="0"/>
              <a:t>location,</a:t>
            </a:r>
          </a:p>
          <a:p>
            <a:pPr lvl="1"/>
            <a:r>
              <a:rPr lang="en-US" altLang="zh-CN" sz="2400" dirty="0"/>
              <a:t>scale,</a:t>
            </a:r>
          </a:p>
          <a:p>
            <a:pPr lvl="1"/>
            <a:r>
              <a:rPr lang="en-US" altLang="zh-CN" sz="2400" dirty="0"/>
              <a:t>orientation.</a:t>
            </a:r>
          </a:p>
          <a:p>
            <a:r>
              <a:rPr lang="en-US" altLang="zh-CN" sz="2800" dirty="0"/>
              <a:t>Next step is to compute a descriptor for the local image region about each interest point that is</a:t>
            </a:r>
          </a:p>
          <a:p>
            <a:pPr lvl="1"/>
            <a:r>
              <a:rPr lang="en-US" altLang="zh-CN" sz="2400" dirty="0"/>
              <a:t>highly distinctive,</a:t>
            </a:r>
          </a:p>
          <a:p>
            <a:pPr lvl="1"/>
            <a:r>
              <a:rPr lang="en-US" altLang="zh-CN" sz="2400" dirty="0"/>
              <a:t>invariant as possible to variations such as changes in viewpoint and illumination.</a:t>
            </a:r>
          </a:p>
          <a:p>
            <a:pPr lvl="1"/>
            <a:endParaRPr lang="en-US" altLang="zh-CN"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lstStyle/>
          <a:p>
            <a:r>
              <a:rPr lang="en-US" altLang="zh-CN" dirty="0"/>
              <a:t>Invariance</a:t>
            </a:r>
          </a:p>
          <a:p>
            <a:r>
              <a:rPr lang="en-US" altLang="zh-CN" dirty="0"/>
              <a:t>Multi-scale Oriented Patches</a:t>
            </a:r>
          </a:p>
          <a:p>
            <a:r>
              <a:rPr lang="en-US" altLang="zh-CN" dirty="0"/>
              <a:t>Scale Invariant Feature Transform (SIFT)</a:t>
            </a:r>
          </a:p>
          <a:p>
            <a:r>
              <a:rPr lang="en-US" altLang="zh-CN" dirty="0"/>
              <a:t>Examples and Applications of SIFT</a:t>
            </a:r>
          </a:p>
          <a:p>
            <a:endParaRPr lang="en-US" altLang="zh-CN" dirty="0"/>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3</a:t>
            </a:fld>
            <a:endParaRPr lang="en-US"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Lowe’s Interest Point Descriptor</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30</a:t>
            </a:fld>
            <a:endParaRPr lang="en-US" altLang="zh-CN" dirty="0"/>
          </a:p>
        </p:txBody>
      </p:sp>
      <p:sp>
        <p:nvSpPr>
          <p:cNvPr id="6" name="内容占位符 5"/>
          <p:cNvSpPr>
            <a:spLocks noGrp="1"/>
          </p:cNvSpPr>
          <p:nvPr>
            <p:ph idx="1"/>
          </p:nvPr>
        </p:nvSpPr>
        <p:spPr/>
        <p:txBody>
          <a:bodyPr/>
          <a:lstStyle/>
          <a:p>
            <a:pPr marL="514350" indent="-514350">
              <a:buFont typeface="Wingdings" pitchFamily="2" charset="2"/>
              <a:buChar char="n"/>
            </a:pPr>
            <a:r>
              <a:rPr lang="en-US" altLang="zh-CN" sz="2300" dirty="0"/>
              <a:t>Use the </a:t>
            </a:r>
            <a:r>
              <a:rPr lang="en-US" altLang="zh-CN" sz="2300" dirty="0">
                <a:solidFill>
                  <a:srgbClr val="FF0000"/>
                </a:solidFill>
              </a:rPr>
              <a:t>normalized</a:t>
            </a:r>
            <a:r>
              <a:rPr lang="en-US" altLang="zh-CN" sz="2300" dirty="0"/>
              <a:t> circular region about the interest point.</a:t>
            </a:r>
          </a:p>
          <a:p>
            <a:pPr lvl="1"/>
            <a:r>
              <a:rPr lang="en-US" altLang="zh-CN" sz="2100" dirty="0"/>
              <a:t>Rotate the window to standard orientation.</a:t>
            </a:r>
          </a:p>
          <a:p>
            <a:pPr lvl="1"/>
            <a:r>
              <a:rPr lang="en-US" altLang="zh-CN" sz="2100" dirty="0"/>
              <a:t>Scale the window size based on the scale at which the point was found.</a:t>
            </a:r>
          </a:p>
          <a:p>
            <a:pPr marL="514350" indent="-514350">
              <a:buFont typeface="Wingdings" pitchFamily="2" charset="2"/>
              <a:buChar char="n"/>
            </a:pPr>
            <a:r>
              <a:rPr lang="en-US" altLang="zh-CN" sz="2300" dirty="0"/>
              <a:t>Compute gradient magnitude and orientation at each point in the region.</a:t>
            </a:r>
          </a:p>
          <a:p>
            <a:pPr marL="514350" indent="-514350">
              <a:buFont typeface="Wingdings" pitchFamily="2" charset="2"/>
              <a:buChar char="n"/>
            </a:pPr>
            <a:r>
              <a:rPr lang="en-US" altLang="zh-CN" sz="2300" dirty="0">
                <a:solidFill>
                  <a:srgbClr val="FF0000"/>
                </a:solidFill>
              </a:rPr>
              <a:t>Weight them by a Gaussian </a:t>
            </a:r>
            <a:r>
              <a:rPr lang="en-US" altLang="zh-CN" sz="2300" dirty="0"/>
              <a:t>window overlaid on the circle.</a:t>
            </a:r>
          </a:p>
          <a:p>
            <a:pPr marL="514350" indent="-514350">
              <a:buFont typeface="Wingdings" pitchFamily="2" charset="2"/>
              <a:buChar char="n"/>
            </a:pPr>
            <a:r>
              <a:rPr lang="en-US" altLang="zh-CN" sz="2300" dirty="0"/>
              <a:t>Create an </a:t>
            </a:r>
            <a:r>
              <a:rPr lang="en-US" altLang="zh-CN" sz="2300" dirty="0">
                <a:solidFill>
                  <a:srgbClr val="FF0000"/>
                </a:solidFill>
              </a:rPr>
              <a:t>orientation histogram </a:t>
            </a:r>
            <a:r>
              <a:rPr lang="en-US" altLang="zh-CN" sz="2300" dirty="0"/>
              <a:t>over the 4x4 </a:t>
            </a:r>
            <a:r>
              <a:rPr lang="en-US" altLang="zh-CN" sz="2300" dirty="0" err="1"/>
              <a:t>subregions</a:t>
            </a:r>
            <a:r>
              <a:rPr lang="en-US" altLang="zh-CN" sz="2300" dirty="0"/>
              <a:t> of  the window.</a:t>
            </a:r>
          </a:p>
          <a:p>
            <a:pPr marL="514350" indent="-514350">
              <a:buFont typeface="Wingdings" pitchFamily="2" charset="2"/>
              <a:buChar char="n"/>
            </a:pPr>
            <a:r>
              <a:rPr lang="en-US" altLang="zh-CN" sz="2300" dirty="0"/>
              <a:t>4x4 descriptors over 16x16 sample array were used in practice. 4x4 times 8 directions gives a vector of </a:t>
            </a:r>
            <a:r>
              <a:rPr lang="en-US" altLang="zh-CN" sz="2300" dirty="0">
                <a:solidFill>
                  <a:srgbClr val="FF0000"/>
                </a:solidFill>
              </a:rPr>
              <a:t>128 values</a:t>
            </a:r>
            <a:r>
              <a:rPr lang="en-US" altLang="zh-CN" sz="2300" dirty="0"/>
              <a:t>.</a:t>
            </a:r>
          </a:p>
          <a:p>
            <a:endParaRPr lang="zh-CN" altLang="en-US" dirty="0"/>
          </a:p>
        </p:txBody>
      </p:sp>
    </p:spTree>
    <p:extLst>
      <p:ext uri="{BB962C8B-B14F-4D97-AF65-F5344CB8AC3E}">
        <p14:creationId xmlns:p14="http://schemas.microsoft.com/office/powerpoint/2010/main" val="537180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Lowe’s Interest Point Descriptor</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31</a:t>
            </a:fld>
            <a:endParaRPr lang="en-US" altLang="zh-CN" dirty="0"/>
          </a:p>
        </p:txBody>
      </p:sp>
      <p:sp>
        <p:nvSpPr>
          <p:cNvPr id="6" name="内容占位符 5"/>
          <p:cNvSpPr>
            <a:spLocks noGrp="1"/>
          </p:cNvSpPr>
          <p:nvPr>
            <p:ph idx="1"/>
          </p:nvPr>
        </p:nvSpPr>
        <p:spPr/>
        <p:txBody>
          <a:bodyPr/>
          <a:lstStyle/>
          <a:p>
            <a:endParaRPr lang="zh-CN" altLang="en-US" dirty="0"/>
          </a:p>
        </p:txBody>
      </p:sp>
      <p:pic>
        <p:nvPicPr>
          <p:cNvPr id="12290" name="Picture 2"/>
          <p:cNvPicPr>
            <a:picLocks noChangeAspect="1" noChangeArrowheads="1"/>
          </p:cNvPicPr>
          <p:nvPr/>
        </p:nvPicPr>
        <p:blipFill>
          <a:blip r:embed="rId3" cstate="print"/>
          <a:srcRect/>
          <a:stretch>
            <a:fillRect/>
          </a:stretch>
        </p:blipFill>
        <p:spPr bwMode="auto">
          <a:xfrm>
            <a:off x="628649" y="1600199"/>
            <a:ext cx="7907167" cy="4525963"/>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 Applications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32</a:t>
            </a:fld>
            <a:endParaRPr lang="en-US" altLang="zh-CN" dirty="0"/>
          </a:p>
        </p:txBody>
      </p:sp>
      <p:sp>
        <p:nvSpPr>
          <p:cNvPr id="6" name="内容占位符 5"/>
          <p:cNvSpPr>
            <a:spLocks noGrp="1"/>
          </p:cNvSpPr>
          <p:nvPr>
            <p:ph idx="1"/>
          </p:nvPr>
        </p:nvSpPr>
        <p:spPr/>
        <p:txBody>
          <a:bodyPr/>
          <a:lstStyle/>
          <a:p>
            <a:pPr marL="514350" indent="-514350">
              <a:buFont typeface="Wingdings" pitchFamily="2" charset="2"/>
              <a:buChar char="n"/>
            </a:pPr>
            <a:r>
              <a:rPr lang="en-US" altLang="zh-CN" sz="2800" dirty="0"/>
              <a:t>Object and scene recognition</a:t>
            </a:r>
          </a:p>
          <a:p>
            <a:pPr marL="514350" indent="-514350">
              <a:buFont typeface="Wingdings" pitchFamily="2" charset="2"/>
              <a:buChar char="n"/>
            </a:pPr>
            <a:r>
              <a:rPr lang="en-US" altLang="zh-CN" sz="2800" dirty="0"/>
              <a:t>Stereo correspondence</a:t>
            </a:r>
          </a:p>
          <a:p>
            <a:pPr marL="514350" indent="-514350">
              <a:buFont typeface="Wingdings" pitchFamily="2" charset="2"/>
              <a:buChar char="n"/>
            </a:pPr>
            <a:r>
              <a:rPr lang="en-US" altLang="zh-CN" sz="2800" dirty="0"/>
              <a:t>3D reconstruction</a:t>
            </a:r>
          </a:p>
          <a:p>
            <a:pPr marL="514350" indent="-514350">
              <a:buFont typeface="Wingdings" pitchFamily="2" charset="2"/>
              <a:buChar char="n"/>
            </a:pPr>
            <a:r>
              <a:rPr lang="en-US" altLang="zh-CN" sz="2800" dirty="0"/>
              <a:t>Image alignment &amp; stitching</a:t>
            </a:r>
          </a:p>
          <a:p>
            <a:pPr marL="514350" indent="-514350">
              <a:buFont typeface="Wingdings" pitchFamily="2" charset="2"/>
              <a:buChar char="n"/>
            </a:pPr>
            <a:r>
              <a:rPr lang="en-US" altLang="zh-CN" sz="2800" dirty="0"/>
              <a:t>Image indexing and search</a:t>
            </a:r>
          </a:p>
          <a:p>
            <a:pPr marL="514350" indent="-514350">
              <a:buFont typeface="Wingdings" pitchFamily="2" charset="2"/>
              <a:buChar char="n"/>
            </a:pPr>
            <a:r>
              <a:rPr lang="en-US" altLang="zh-CN" sz="2800" dirty="0"/>
              <a:t>Motion tracking</a:t>
            </a:r>
          </a:p>
          <a:p>
            <a:pPr marL="514350" indent="-514350">
              <a:buFont typeface="Wingdings" pitchFamily="2" charset="2"/>
              <a:buChar char="n"/>
            </a:pPr>
            <a:r>
              <a:rPr lang="en-US" altLang="zh-CN" sz="2800" dirty="0"/>
              <a:t>Robot navigation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 3D Recognition</a:t>
            </a:r>
            <a:endParaRPr lang="zh-CN" altLang="en-US" dirty="0"/>
          </a:p>
        </p:txBody>
      </p:sp>
      <p:sp>
        <p:nvSpPr>
          <p:cNvPr id="3" name="内容占位符 2"/>
          <p:cNvSpPr>
            <a:spLocks noGrp="1"/>
          </p:cNvSpPr>
          <p:nvPr>
            <p:ph idx="1"/>
          </p:nvPr>
        </p:nvSpPr>
        <p:spPr/>
        <p:txBody>
          <a:bodyPr/>
          <a:lstStyle/>
          <a:p>
            <a:endParaRPr lang="en-US" altLang="zh-CN" sz="2000"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33</a:t>
            </a:fld>
            <a:endParaRPr lang="en-US" altLang="zh-CN" dirty="0"/>
          </a:p>
        </p:txBody>
      </p:sp>
      <p:pic>
        <p:nvPicPr>
          <p:cNvPr id="13314" name="Picture 2"/>
          <p:cNvPicPr>
            <a:picLocks noChangeAspect="1" noChangeArrowheads="1"/>
          </p:cNvPicPr>
          <p:nvPr/>
        </p:nvPicPr>
        <p:blipFill>
          <a:blip r:embed="rId2" cstate="print"/>
          <a:srcRect/>
          <a:stretch>
            <a:fillRect/>
          </a:stretch>
        </p:blipFill>
        <p:spPr bwMode="auto">
          <a:xfrm>
            <a:off x="476250" y="1600200"/>
            <a:ext cx="8229600" cy="4154064"/>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 3D Reconstruction</a:t>
            </a:r>
            <a:endParaRPr lang="zh-CN" altLang="en-US" dirty="0"/>
          </a:p>
        </p:txBody>
      </p:sp>
      <p:sp>
        <p:nvSpPr>
          <p:cNvPr id="3" name="内容占位符 2"/>
          <p:cNvSpPr>
            <a:spLocks noGrp="1"/>
          </p:cNvSpPr>
          <p:nvPr>
            <p:ph idx="1"/>
          </p:nvPr>
        </p:nvSpPr>
        <p:spPr/>
        <p:txBody>
          <a:bodyPr/>
          <a:lstStyle/>
          <a:p>
            <a:endParaRPr lang="en-US" altLang="zh-CN" sz="2000"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34</a:t>
            </a:fld>
            <a:endParaRPr lang="en-US" altLang="zh-CN" dirty="0"/>
          </a:p>
        </p:txBody>
      </p:sp>
      <p:pic>
        <p:nvPicPr>
          <p:cNvPr id="14338" name="Picture 2"/>
          <p:cNvPicPr>
            <a:picLocks noChangeAspect="1" noChangeArrowheads="1"/>
          </p:cNvPicPr>
          <p:nvPr/>
        </p:nvPicPr>
        <p:blipFill>
          <a:blip r:embed="rId2" cstate="print"/>
          <a:srcRect/>
          <a:stretch>
            <a:fillRect/>
          </a:stretch>
        </p:blipFill>
        <p:spPr bwMode="auto">
          <a:xfrm>
            <a:off x="857251" y="1627188"/>
            <a:ext cx="7448550" cy="4523687"/>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 Location Recognition</a:t>
            </a:r>
            <a:endParaRPr lang="zh-CN" altLang="en-US" dirty="0"/>
          </a:p>
        </p:txBody>
      </p:sp>
      <p:sp>
        <p:nvSpPr>
          <p:cNvPr id="3" name="内容占位符 2"/>
          <p:cNvSpPr>
            <a:spLocks noGrp="1"/>
          </p:cNvSpPr>
          <p:nvPr>
            <p:ph idx="1"/>
          </p:nvPr>
        </p:nvSpPr>
        <p:spPr/>
        <p:txBody>
          <a:bodyPr/>
          <a:lstStyle/>
          <a:p>
            <a:endParaRPr lang="en-US" altLang="zh-CN" sz="2000"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35</a:t>
            </a:fld>
            <a:endParaRPr lang="en-US" altLang="zh-CN" dirty="0"/>
          </a:p>
        </p:txBody>
      </p:sp>
      <p:pic>
        <p:nvPicPr>
          <p:cNvPr id="15362" name="Picture 2"/>
          <p:cNvPicPr>
            <a:picLocks noChangeAspect="1" noChangeArrowheads="1"/>
          </p:cNvPicPr>
          <p:nvPr/>
        </p:nvPicPr>
        <p:blipFill>
          <a:blip r:embed="rId2" cstate="print"/>
          <a:srcRect/>
          <a:stretch>
            <a:fillRect/>
          </a:stretch>
        </p:blipFill>
        <p:spPr bwMode="auto">
          <a:xfrm>
            <a:off x="1776413" y="1604856"/>
            <a:ext cx="5614050" cy="4751494"/>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 Robot Localization</a:t>
            </a:r>
            <a:endParaRPr lang="zh-CN" altLang="en-US" dirty="0"/>
          </a:p>
        </p:txBody>
      </p:sp>
      <p:sp>
        <p:nvSpPr>
          <p:cNvPr id="3" name="内容占位符 2"/>
          <p:cNvSpPr>
            <a:spLocks noGrp="1"/>
          </p:cNvSpPr>
          <p:nvPr>
            <p:ph idx="1"/>
          </p:nvPr>
        </p:nvSpPr>
        <p:spPr/>
        <p:txBody>
          <a:bodyPr/>
          <a:lstStyle/>
          <a:p>
            <a:endParaRPr lang="en-US" altLang="zh-CN" sz="1900"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36</a:t>
            </a:fld>
            <a:endParaRPr lang="en-US" altLang="zh-CN" dirty="0"/>
          </a:p>
        </p:txBody>
      </p:sp>
      <p:pic>
        <p:nvPicPr>
          <p:cNvPr id="16386" name="Picture 2"/>
          <p:cNvPicPr>
            <a:picLocks noChangeAspect="1" noChangeArrowheads="1"/>
          </p:cNvPicPr>
          <p:nvPr/>
        </p:nvPicPr>
        <p:blipFill>
          <a:blip r:embed="rId2" cstate="print"/>
          <a:srcRect/>
          <a:stretch>
            <a:fillRect/>
          </a:stretch>
        </p:blipFill>
        <p:spPr bwMode="auto">
          <a:xfrm>
            <a:off x="952499" y="1605060"/>
            <a:ext cx="7499024" cy="475129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 Robot Localization</a:t>
            </a:r>
            <a:endParaRPr lang="zh-CN" altLang="en-US" dirty="0"/>
          </a:p>
        </p:txBody>
      </p:sp>
      <p:sp>
        <p:nvSpPr>
          <p:cNvPr id="3" name="内容占位符 2"/>
          <p:cNvSpPr>
            <a:spLocks noGrp="1"/>
          </p:cNvSpPr>
          <p:nvPr>
            <p:ph idx="1"/>
          </p:nvPr>
        </p:nvSpPr>
        <p:spPr/>
        <p:txBody>
          <a:bodyPr/>
          <a:lstStyle/>
          <a:p>
            <a:r>
              <a:rPr lang="en-US" altLang="zh-CN" sz="2800" dirty="0"/>
              <a:t>Map continuously built over time</a:t>
            </a:r>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37</a:t>
            </a:fld>
            <a:endParaRPr lang="en-US" altLang="zh-CN" dirty="0"/>
          </a:p>
        </p:txBody>
      </p:sp>
      <p:pic>
        <p:nvPicPr>
          <p:cNvPr id="17410" name="Picture 2"/>
          <p:cNvPicPr>
            <a:picLocks noChangeAspect="1" noChangeArrowheads="1"/>
          </p:cNvPicPr>
          <p:nvPr/>
        </p:nvPicPr>
        <p:blipFill>
          <a:blip r:embed="rId3" cstate="print"/>
          <a:srcRect/>
          <a:stretch>
            <a:fillRect/>
          </a:stretch>
        </p:blipFill>
        <p:spPr bwMode="auto">
          <a:xfrm>
            <a:off x="2509839" y="2072673"/>
            <a:ext cx="4292638" cy="4264627"/>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 Panoramas</a:t>
            </a:r>
            <a:endParaRPr lang="zh-CN" altLang="en-US" dirty="0"/>
          </a:p>
        </p:txBody>
      </p:sp>
      <p:sp>
        <p:nvSpPr>
          <p:cNvPr id="3" name="内容占位符 2"/>
          <p:cNvSpPr>
            <a:spLocks noGrp="1"/>
          </p:cNvSpPr>
          <p:nvPr>
            <p:ph idx="1"/>
          </p:nvPr>
        </p:nvSpPr>
        <p:spPr/>
        <p:txBody>
          <a:bodyPr/>
          <a:lstStyle/>
          <a:p>
            <a:r>
              <a:rPr lang="en-US" altLang="zh-CN" sz="2500" dirty="0"/>
              <a:t>Recognize overlap from an unordered set of images and automatically stitch together. </a:t>
            </a:r>
          </a:p>
          <a:p>
            <a:r>
              <a:rPr lang="en-US" altLang="zh-CN" sz="2500" dirty="0"/>
              <a:t>SIFT features provide initial feature matching.</a:t>
            </a:r>
          </a:p>
          <a:p>
            <a:r>
              <a:rPr lang="en-US" altLang="zh-CN" sz="2500" dirty="0"/>
              <a:t>Image blending at multiple scales hides the seams.</a:t>
            </a:r>
          </a:p>
          <a:p>
            <a:endParaRPr lang="en-US" altLang="zh-CN" sz="2500" dirty="0"/>
          </a:p>
          <a:p>
            <a:endParaRPr lang="en-US" altLang="zh-CN" sz="2500" dirty="0"/>
          </a:p>
          <a:p>
            <a:endParaRPr lang="en-US" altLang="zh-CN" sz="2500" dirty="0"/>
          </a:p>
          <a:p>
            <a:endParaRPr lang="en-US" altLang="zh-CN" sz="2500" dirty="0"/>
          </a:p>
          <a:p>
            <a:endParaRPr lang="en-US" altLang="zh-CN" sz="2500" dirty="0"/>
          </a:p>
          <a:p>
            <a:endParaRPr lang="en-US" altLang="zh-CN" sz="1800" dirty="0"/>
          </a:p>
          <a:p>
            <a:pPr>
              <a:buNone/>
            </a:pPr>
            <a:r>
              <a:rPr lang="en-US" altLang="zh-CN" sz="1800" dirty="0"/>
              <a:t>        Panorama of Lowe’s lab automatically assembled from 143 images</a:t>
            </a:r>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38</a:t>
            </a:fld>
            <a:endParaRPr lang="en-US" altLang="zh-CN" dirty="0"/>
          </a:p>
        </p:txBody>
      </p:sp>
      <p:pic>
        <p:nvPicPr>
          <p:cNvPr id="18434" name="Picture 2"/>
          <p:cNvPicPr>
            <a:picLocks noChangeAspect="1" noChangeArrowheads="1"/>
          </p:cNvPicPr>
          <p:nvPr/>
        </p:nvPicPr>
        <p:blipFill>
          <a:blip r:embed="rId3" cstate="print"/>
          <a:srcRect/>
          <a:stretch>
            <a:fillRect/>
          </a:stretch>
        </p:blipFill>
        <p:spPr bwMode="auto">
          <a:xfrm>
            <a:off x="438150" y="3543301"/>
            <a:ext cx="8277225" cy="237349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 Panoramas</a:t>
            </a:r>
            <a:endParaRPr lang="zh-CN" altLang="en-US" dirty="0"/>
          </a:p>
        </p:txBody>
      </p:sp>
      <p:sp>
        <p:nvSpPr>
          <p:cNvPr id="3" name="内容占位符 2"/>
          <p:cNvSpPr>
            <a:spLocks noGrp="1"/>
          </p:cNvSpPr>
          <p:nvPr>
            <p:ph idx="1"/>
          </p:nvPr>
        </p:nvSpPr>
        <p:spPr/>
        <p:txBody>
          <a:bodyPr/>
          <a:lstStyle/>
          <a:p>
            <a:pPr>
              <a:buNone/>
            </a:pPr>
            <a:r>
              <a:rPr lang="es-ES" altLang="zh-CN" sz="2600" baseline="30000" dirty="0"/>
              <a:t>			</a:t>
            </a:r>
            <a:r>
              <a:rPr lang="es-ES" altLang="zh-CN" sz="2600" dirty="0"/>
              <a:t> </a:t>
            </a:r>
            <a:r>
              <a:rPr lang="es-ES" altLang="zh-CN" sz="2600" baseline="30000" dirty="0"/>
              <a:t>Image Registration and blending</a:t>
            </a:r>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39</a:t>
            </a:fld>
            <a:endParaRPr lang="en-US" altLang="zh-CN" dirty="0"/>
          </a:p>
        </p:txBody>
      </p:sp>
      <p:pic>
        <p:nvPicPr>
          <p:cNvPr id="19458" name="Picture 2"/>
          <p:cNvPicPr>
            <a:picLocks noChangeAspect="1" noChangeArrowheads="1"/>
          </p:cNvPicPr>
          <p:nvPr/>
        </p:nvPicPr>
        <p:blipFill>
          <a:blip r:embed="rId3" cstate="print"/>
          <a:srcRect/>
          <a:stretch>
            <a:fillRect/>
          </a:stretch>
        </p:blipFill>
        <p:spPr bwMode="auto">
          <a:xfrm>
            <a:off x="1652589" y="1944307"/>
            <a:ext cx="5388970" cy="4431093"/>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Local Features: Invariance</a:t>
            </a:r>
            <a:endParaRPr lang="zh-CN" altLang="en-US" dirty="0"/>
          </a:p>
        </p:txBody>
      </p:sp>
      <p:sp>
        <p:nvSpPr>
          <p:cNvPr id="3" name="内容占位符 2"/>
          <p:cNvSpPr>
            <a:spLocks noGrp="1"/>
          </p:cNvSpPr>
          <p:nvPr>
            <p:ph idx="1"/>
          </p:nvPr>
        </p:nvSpPr>
        <p:spPr/>
        <p:txBody>
          <a:bodyPr/>
          <a:lstStyle/>
          <a:p>
            <a:r>
              <a:rPr lang="en-US" altLang="zh-CN" sz="2600" dirty="0"/>
              <a:t>Suppose you rotate the image by some angle.</a:t>
            </a:r>
          </a:p>
          <a:p>
            <a:pPr lvl="1"/>
            <a:r>
              <a:rPr lang="en-US" altLang="zh-CN" sz="2200" dirty="0"/>
              <a:t>Will you still pick up the same features?</a:t>
            </a:r>
          </a:p>
          <a:p>
            <a:r>
              <a:rPr lang="en-US" altLang="zh-CN" sz="2600" dirty="0"/>
              <a:t>What if you change the brightness?</a:t>
            </a:r>
          </a:p>
          <a:p>
            <a:r>
              <a:rPr lang="en-US" altLang="zh-CN" sz="2600" dirty="0"/>
              <a:t>What about scale?</a:t>
            </a:r>
          </a:p>
          <a:p>
            <a:r>
              <a:rPr lang="en-US" altLang="zh-CN" sz="2600" dirty="0"/>
              <a:t>We’d like to find the same features regardless of the transformation.</a:t>
            </a:r>
          </a:p>
          <a:p>
            <a:pPr lvl="1"/>
            <a:r>
              <a:rPr lang="en-US" altLang="zh-CN" sz="2200" dirty="0"/>
              <a:t>This is called transformational invariance.</a:t>
            </a:r>
          </a:p>
          <a:p>
            <a:pPr lvl="1"/>
            <a:r>
              <a:rPr lang="en-US" altLang="zh-CN" sz="2200" dirty="0"/>
              <a:t>Most feature methods are designed to be invariant to </a:t>
            </a:r>
          </a:p>
          <a:p>
            <a:pPr lvl="2"/>
            <a:r>
              <a:rPr lang="en-US" altLang="zh-CN" sz="1800" dirty="0"/>
              <a:t>Translation, 2D rotation, scale</a:t>
            </a:r>
          </a:p>
          <a:p>
            <a:pPr lvl="1"/>
            <a:r>
              <a:rPr lang="en-US" altLang="zh-CN" sz="2200" dirty="0"/>
              <a:t>They can usually also handle </a:t>
            </a:r>
          </a:p>
          <a:p>
            <a:pPr lvl="2"/>
            <a:r>
              <a:rPr lang="en-US" altLang="zh-CN" sz="1800" dirty="0"/>
              <a:t>Limited 3D rotations.</a:t>
            </a:r>
          </a:p>
          <a:p>
            <a:pPr lvl="2"/>
            <a:r>
              <a:rPr lang="en-US" altLang="zh-CN" sz="1800" dirty="0"/>
              <a:t>Limited affine transformations (some are fully affine invariant).</a:t>
            </a:r>
          </a:p>
          <a:p>
            <a:pPr lvl="2">
              <a:buNone/>
            </a:pPr>
            <a:endParaRPr lang="en-US" altLang="zh-CN" sz="1800"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4</a:t>
            </a:fld>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Harris Detector: Some Properties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5</a:t>
            </a:fld>
            <a:endParaRPr lang="en-US" altLang="zh-CN" dirty="0"/>
          </a:p>
        </p:txBody>
      </p:sp>
      <p:sp>
        <p:nvSpPr>
          <p:cNvPr id="25" name="Rectangle 3"/>
          <p:cNvSpPr>
            <a:spLocks noGrp="1" noChangeArrowheads="1"/>
          </p:cNvSpPr>
          <p:nvPr/>
        </p:nvSpPr>
        <p:spPr bwMode="auto">
          <a:xfrm>
            <a:off x="685800" y="1926431"/>
            <a:ext cx="77724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a:lnSpc>
                <a:spcPct val="90000"/>
              </a:lnSpc>
            </a:pPr>
            <a:r>
              <a:rPr lang="en-US" altLang="zh-CN" dirty="0">
                <a:ea typeface="宋体" charset="-122"/>
              </a:rPr>
              <a:t>Rotation invariance</a:t>
            </a:r>
            <a:endParaRPr lang="ru-RU" altLang="zh-CN" dirty="0"/>
          </a:p>
        </p:txBody>
      </p:sp>
      <p:grpSp>
        <p:nvGrpSpPr>
          <p:cNvPr id="26" name="Group 4"/>
          <p:cNvGrpSpPr>
            <a:grpSpLocks/>
          </p:cNvGrpSpPr>
          <p:nvPr/>
        </p:nvGrpSpPr>
        <p:grpSpPr bwMode="auto">
          <a:xfrm>
            <a:off x="2667000" y="3126581"/>
            <a:ext cx="685800" cy="685800"/>
            <a:chOff x="1248" y="1584"/>
            <a:chExt cx="1536" cy="1248"/>
          </a:xfrm>
        </p:grpSpPr>
        <p:sp>
          <p:nvSpPr>
            <p:cNvPr id="41" name="Rectangle 5"/>
            <p:cNvSpPr>
              <a:spLocks noChangeArrowheads="1"/>
            </p:cNvSpPr>
            <p:nvPr/>
          </p:nvSpPr>
          <p:spPr bwMode="auto">
            <a:xfrm>
              <a:off x="1248" y="1584"/>
              <a:ext cx="1536" cy="1248"/>
            </a:xfrm>
            <a:prstGeom prst="rect">
              <a:avLst/>
            </a:prstGeom>
            <a:solidFill>
              <a:schemeClr val="accent1">
                <a:alpha val="50195"/>
              </a:schemeClr>
            </a:solidFill>
            <a:ln w="9525">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sp>
          <p:nvSpPr>
            <p:cNvPr id="42" name="Freeform 6"/>
            <p:cNvSpPr>
              <a:spLocks/>
            </p:cNvSpPr>
            <p:nvPr/>
          </p:nvSpPr>
          <p:spPr bwMode="auto">
            <a:xfrm>
              <a:off x="1680" y="2016"/>
              <a:ext cx="1104" cy="816"/>
            </a:xfrm>
            <a:custGeom>
              <a:avLst/>
              <a:gdLst>
                <a:gd name="T0" fmla="*/ 0 w 720"/>
                <a:gd name="T1" fmla="*/ 1261 h 528"/>
                <a:gd name="T2" fmla="*/ 113 w 720"/>
                <a:gd name="T3" fmla="*/ 0 h 528"/>
                <a:gd name="T4" fmla="*/ 1693 w 720"/>
                <a:gd name="T5" fmla="*/ 802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lnTo>
                    <a:pt x="48" y="0"/>
                  </a:lnTo>
                  <a:lnTo>
                    <a:pt x="720" y="336"/>
                  </a:lnTo>
                </a:path>
              </a:pathLst>
            </a:custGeom>
            <a:solidFill>
              <a:schemeClr val="accent1">
                <a:alpha val="50195"/>
              </a:schemeClr>
            </a:solidFill>
            <a:ln w="44450">
              <a:solidFill>
                <a:schemeClr val="tx1"/>
              </a:solidFill>
              <a:round/>
              <a:headEnd/>
              <a:tailEnd/>
            </a:ln>
          </p:spPr>
          <p:txBody>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en-US"/>
            </a:p>
          </p:txBody>
        </p:sp>
      </p:grpSp>
      <p:grpSp>
        <p:nvGrpSpPr>
          <p:cNvPr id="27" name="Group 7"/>
          <p:cNvGrpSpPr>
            <a:grpSpLocks/>
          </p:cNvGrpSpPr>
          <p:nvPr/>
        </p:nvGrpSpPr>
        <p:grpSpPr bwMode="auto">
          <a:xfrm>
            <a:off x="5105400" y="3126581"/>
            <a:ext cx="685800" cy="700088"/>
            <a:chOff x="2928" y="1776"/>
            <a:chExt cx="432" cy="441"/>
          </a:xfrm>
        </p:grpSpPr>
        <p:sp>
          <p:nvSpPr>
            <p:cNvPr id="39" name="Rectangle 8"/>
            <p:cNvSpPr>
              <a:spLocks noChangeArrowheads="1"/>
            </p:cNvSpPr>
            <p:nvPr/>
          </p:nvSpPr>
          <p:spPr bwMode="auto">
            <a:xfrm>
              <a:off x="2928" y="1776"/>
              <a:ext cx="432" cy="432"/>
            </a:xfrm>
            <a:prstGeom prst="rect">
              <a:avLst/>
            </a:prstGeom>
            <a:solidFill>
              <a:schemeClr val="accent1">
                <a:alpha val="50195"/>
              </a:schemeClr>
            </a:solidFill>
            <a:ln w="9525">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sp>
          <p:nvSpPr>
            <p:cNvPr id="40" name="Freeform 9"/>
            <p:cNvSpPr>
              <a:spLocks/>
            </p:cNvSpPr>
            <p:nvPr/>
          </p:nvSpPr>
          <p:spPr bwMode="auto">
            <a:xfrm rot="3029958">
              <a:off x="2987" y="1873"/>
              <a:ext cx="364" cy="323"/>
            </a:xfrm>
            <a:custGeom>
              <a:avLst/>
              <a:gdLst>
                <a:gd name="T0" fmla="*/ 0 w 720"/>
                <a:gd name="T1" fmla="*/ 198 h 528"/>
                <a:gd name="T2" fmla="*/ 12 w 720"/>
                <a:gd name="T3" fmla="*/ 0 h 528"/>
                <a:gd name="T4" fmla="*/ 184 w 720"/>
                <a:gd name="T5" fmla="*/ 126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lnTo>
                    <a:pt x="48" y="0"/>
                  </a:lnTo>
                  <a:lnTo>
                    <a:pt x="720" y="336"/>
                  </a:lnTo>
                </a:path>
              </a:pathLst>
            </a:custGeom>
            <a:solidFill>
              <a:schemeClr val="accent1">
                <a:alpha val="50195"/>
              </a:schemeClr>
            </a:solidFill>
            <a:ln w="44450">
              <a:solidFill>
                <a:schemeClr val="tx1"/>
              </a:solidFill>
              <a:round/>
              <a:headEnd/>
              <a:tailEnd/>
            </a:ln>
          </p:spPr>
          <p:txBody>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en-US"/>
            </a:p>
          </p:txBody>
        </p:sp>
      </p:grpSp>
      <p:sp>
        <p:nvSpPr>
          <p:cNvPr id="28" name="AutoShape 10"/>
          <p:cNvSpPr>
            <a:spLocks noChangeArrowheads="1"/>
          </p:cNvSpPr>
          <p:nvPr/>
        </p:nvSpPr>
        <p:spPr bwMode="auto">
          <a:xfrm>
            <a:off x="3886200" y="3355181"/>
            <a:ext cx="762000" cy="762000"/>
          </a:xfrm>
          <a:custGeom>
            <a:avLst/>
            <a:gdLst>
              <a:gd name="T0" fmla="*/ 711244052 w 21600"/>
              <a:gd name="T1" fmla="*/ 0 h 21600"/>
              <a:gd name="T2" fmla="*/ 0 w 21600"/>
              <a:gd name="T3" fmla="*/ 474162654 h 21600"/>
              <a:gd name="T4" fmla="*/ 711244052 w 21600"/>
              <a:gd name="T5" fmla="*/ 948325308 h 21600"/>
              <a:gd name="T6" fmla="*/ 948325308 w 21600"/>
              <a:gd name="T7" fmla="*/ 474162654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en-US"/>
          </a:p>
        </p:txBody>
      </p:sp>
      <p:sp>
        <p:nvSpPr>
          <p:cNvPr id="29" name="Text Box 11"/>
          <p:cNvSpPr txBox="1">
            <a:spLocks noChangeArrowheads="1"/>
          </p:cNvSpPr>
          <p:nvPr/>
        </p:nvSpPr>
        <p:spPr bwMode="auto">
          <a:xfrm>
            <a:off x="1447800" y="4879181"/>
            <a:ext cx="5715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eaLnBrk="1" hangingPunct="1"/>
            <a:r>
              <a:rPr lang="en-US" altLang="zh-CN" b="0">
                <a:ea typeface="宋体" charset="-122"/>
                <a:cs typeface="Times New Roman" pitchFamily="18" charset="0"/>
              </a:rPr>
              <a:t>Ellipse rotates but its shape (i.e. eigenvalues) remains the same</a:t>
            </a:r>
            <a:endParaRPr lang="ru-RU" altLang="zh-CN" b="0">
              <a:cs typeface="Times New Roman" pitchFamily="18" charset="0"/>
            </a:endParaRPr>
          </a:p>
        </p:txBody>
      </p:sp>
      <p:grpSp>
        <p:nvGrpSpPr>
          <p:cNvPr id="30" name="Group 12"/>
          <p:cNvGrpSpPr>
            <a:grpSpLocks/>
          </p:cNvGrpSpPr>
          <p:nvPr/>
        </p:nvGrpSpPr>
        <p:grpSpPr bwMode="auto">
          <a:xfrm rot="-1269191">
            <a:off x="2590800" y="4269581"/>
            <a:ext cx="927100" cy="365125"/>
            <a:chOff x="1536" y="2496"/>
            <a:chExt cx="1152" cy="384"/>
          </a:xfrm>
        </p:grpSpPr>
        <p:sp>
          <p:nvSpPr>
            <p:cNvPr id="36" name="Oval 13"/>
            <p:cNvSpPr>
              <a:spLocks noChangeArrowheads="1"/>
            </p:cNvSpPr>
            <p:nvPr/>
          </p:nvSpPr>
          <p:spPr bwMode="auto">
            <a:xfrm>
              <a:off x="1536" y="2496"/>
              <a:ext cx="1152" cy="384"/>
            </a:xfrm>
            <a:prstGeom prst="ellipse">
              <a:avLst/>
            </a:prstGeom>
            <a:solidFill>
              <a:srgbClr val="7CF6D3"/>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sp>
          <p:nvSpPr>
            <p:cNvPr id="37" name="Line 14"/>
            <p:cNvSpPr>
              <a:spLocks noChangeShapeType="1"/>
            </p:cNvSpPr>
            <p:nvPr/>
          </p:nvSpPr>
          <p:spPr bwMode="auto">
            <a:xfrm>
              <a:off x="1536" y="2688"/>
              <a:ext cx="1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en-US"/>
            </a:p>
          </p:txBody>
        </p:sp>
        <p:sp>
          <p:nvSpPr>
            <p:cNvPr id="38" name="Line 15"/>
            <p:cNvSpPr>
              <a:spLocks noChangeShapeType="1"/>
            </p:cNvSpPr>
            <p:nvPr/>
          </p:nvSpPr>
          <p:spPr bwMode="auto">
            <a:xfrm>
              <a:off x="2112" y="249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en-US"/>
            </a:p>
          </p:txBody>
        </p:sp>
      </p:grpSp>
      <p:grpSp>
        <p:nvGrpSpPr>
          <p:cNvPr id="31" name="Group 16"/>
          <p:cNvGrpSpPr>
            <a:grpSpLocks/>
          </p:cNvGrpSpPr>
          <p:nvPr/>
        </p:nvGrpSpPr>
        <p:grpSpPr bwMode="auto">
          <a:xfrm rot="1035916">
            <a:off x="4953000" y="4269581"/>
            <a:ext cx="927100" cy="365125"/>
            <a:chOff x="1536" y="2496"/>
            <a:chExt cx="1152" cy="384"/>
          </a:xfrm>
        </p:grpSpPr>
        <p:sp>
          <p:nvSpPr>
            <p:cNvPr id="33" name="Oval 17"/>
            <p:cNvSpPr>
              <a:spLocks noChangeArrowheads="1"/>
            </p:cNvSpPr>
            <p:nvPr/>
          </p:nvSpPr>
          <p:spPr bwMode="auto">
            <a:xfrm>
              <a:off x="1536" y="2496"/>
              <a:ext cx="1152" cy="384"/>
            </a:xfrm>
            <a:prstGeom prst="ellipse">
              <a:avLst/>
            </a:prstGeom>
            <a:solidFill>
              <a:srgbClr val="7CF6D3"/>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sp>
          <p:nvSpPr>
            <p:cNvPr id="34" name="Line 18"/>
            <p:cNvSpPr>
              <a:spLocks noChangeShapeType="1"/>
            </p:cNvSpPr>
            <p:nvPr/>
          </p:nvSpPr>
          <p:spPr bwMode="auto">
            <a:xfrm>
              <a:off x="1536" y="2688"/>
              <a:ext cx="1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en-US"/>
            </a:p>
          </p:txBody>
        </p:sp>
        <p:sp>
          <p:nvSpPr>
            <p:cNvPr id="35" name="Line 19"/>
            <p:cNvSpPr>
              <a:spLocks noChangeShapeType="1"/>
            </p:cNvSpPr>
            <p:nvPr/>
          </p:nvSpPr>
          <p:spPr bwMode="auto">
            <a:xfrm>
              <a:off x="2112" y="249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en-US"/>
            </a:p>
          </p:txBody>
        </p:sp>
      </p:grpSp>
      <p:sp>
        <p:nvSpPr>
          <p:cNvPr id="32" name="Text Box 20"/>
          <p:cNvSpPr txBox="1">
            <a:spLocks noChangeArrowheads="1"/>
          </p:cNvSpPr>
          <p:nvPr/>
        </p:nvSpPr>
        <p:spPr bwMode="auto">
          <a:xfrm>
            <a:off x="1447800" y="5736431"/>
            <a:ext cx="6324600" cy="5286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eaLnBrk="1" hangingPunct="1">
              <a:spcBef>
                <a:spcPct val="50000"/>
              </a:spcBef>
            </a:pPr>
            <a:r>
              <a:rPr lang="en-US" altLang="zh-CN" b="0" i="1" dirty="0">
                <a:solidFill>
                  <a:srgbClr val="0033CC"/>
                </a:solidFill>
                <a:ea typeface="宋体" charset="-122"/>
                <a:cs typeface="Times New Roman" pitchFamily="18" charset="0"/>
              </a:rPr>
              <a:t>Corner response </a:t>
            </a:r>
            <a:r>
              <a:rPr lang="en-US" altLang="zh-CN" sz="2800" b="0" i="1" dirty="0">
                <a:solidFill>
                  <a:srgbClr val="0033CC"/>
                </a:solidFill>
                <a:ea typeface="宋体" charset="-122"/>
                <a:cs typeface="Times New Roman" pitchFamily="18" charset="0"/>
              </a:rPr>
              <a:t>R</a:t>
            </a:r>
            <a:r>
              <a:rPr lang="en-US" altLang="zh-CN" b="0" dirty="0">
                <a:solidFill>
                  <a:srgbClr val="0033CC"/>
                </a:solidFill>
                <a:ea typeface="宋体" charset="-122"/>
                <a:cs typeface="Times New Roman" pitchFamily="18" charset="0"/>
              </a:rPr>
              <a:t> is invariant to image rotation</a:t>
            </a:r>
            <a:endParaRPr lang="ru-RU" altLang="zh-CN" b="0" dirty="0">
              <a:solidFill>
                <a:srgbClr val="0033CC"/>
              </a:solidFill>
              <a:cs typeface="Times New Roman" pitchFamily="18" charset="0"/>
            </a:endParaRPr>
          </a:p>
        </p:txBody>
      </p:sp>
    </p:spTree>
    <p:extLst>
      <p:ext uri="{BB962C8B-B14F-4D97-AF65-F5344CB8AC3E}">
        <p14:creationId xmlns:p14="http://schemas.microsoft.com/office/powerpoint/2010/main" val="2671624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Harris Detector: Some Properties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6</a:t>
            </a:fld>
            <a:endParaRPr lang="en-US" altLang="zh-CN" dirty="0"/>
          </a:p>
        </p:txBody>
      </p:sp>
      <p:sp>
        <p:nvSpPr>
          <p:cNvPr id="6" name="Rectangle 3"/>
          <p:cNvSpPr>
            <a:spLocks noGrp="1" noChangeArrowheads="1"/>
          </p:cNvSpPr>
          <p:nvPr/>
        </p:nvSpPr>
        <p:spPr bwMode="auto">
          <a:xfrm>
            <a:off x="944562" y="1941512"/>
            <a:ext cx="77724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a:lnSpc>
                <a:spcPct val="90000"/>
              </a:lnSpc>
            </a:pPr>
            <a:r>
              <a:rPr lang="en-US" altLang="zh-CN" dirty="0">
                <a:ea typeface="宋体" charset="-122"/>
              </a:rPr>
              <a:t>Partial invariance to </a:t>
            </a:r>
            <a:r>
              <a:rPr lang="en-US" altLang="zh-CN" i="1" dirty="0">
                <a:ea typeface="宋体" charset="-122"/>
              </a:rPr>
              <a:t>affine intensity</a:t>
            </a:r>
            <a:r>
              <a:rPr lang="en-US" altLang="zh-CN" dirty="0">
                <a:ea typeface="宋体" charset="-122"/>
              </a:rPr>
              <a:t> change</a:t>
            </a:r>
            <a:endParaRPr lang="ru-RU" altLang="zh-CN" dirty="0"/>
          </a:p>
        </p:txBody>
      </p:sp>
      <p:sp>
        <p:nvSpPr>
          <p:cNvPr id="7" name="Text Box 4"/>
          <p:cNvSpPr txBox="1">
            <a:spLocks noChangeArrowheads="1"/>
          </p:cNvSpPr>
          <p:nvPr/>
        </p:nvSpPr>
        <p:spPr bwMode="auto">
          <a:xfrm>
            <a:off x="1554162" y="2608262"/>
            <a:ext cx="5562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eaLnBrk="1" hangingPunct="1">
              <a:spcBef>
                <a:spcPct val="50000"/>
              </a:spcBef>
              <a:buFont typeface="Wingdings" pitchFamily="2" charset="2"/>
              <a:buChar char="ü"/>
            </a:pPr>
            <a:r>
              <a:rPr lang="he-IL" altLang="zh-CN" b="0" dirty="0">
                <a:cs typeface="Times New Roman" pitchFamily="18" charset="0"/>
              </a:rPr>
              <a:t> </a:t>
            </a:r>
            <a:r>
              <a:rPr lang="en-US" altLang="zh-CN" b="0" dirty="0">
                <a:ea typeface="宋体" charset="-122"/>
                <a:cs typeface="Times New Roman" pitchFamily="18" charset="0"/>
              </a:rPr>
              <a:t>Only derivatives are used =&gt; invariance to intensity shift </a:t>
            </a:r>
            <a:r>
              <a:rPr lang="en-US" altLang="zh-CN" b="0" i="1" dirty="0">
                <a:ea typeface="宋体" charset="-122"/>
                <a:cs typeface="Times New Roman" pitchFamily="18" charset="0"/>
              </a:rPr>
              <a:t>I</a:t>
            </a:r>
            <a:r>
              <a:rPr lang="en-US" altLang="zh-CN" b="0" dirty="0">
                <a:ea typeface="宋体" charset="-122"/>
                <a:cs typeface="Times New Roman" pitchFamily="18" charset="0"/>
              </a:rPr>
              <a:t> </a:t>
            </a:r>
            <a:r>
              <a:rPr lang="en-US" altLang="zh-CN" b="0" dirty="0">
                <a:ea typeface="宋体" charset="-122"/>
                <a:cs typeface="Times New Roman" pitchFamily="18" charset="0"/>
                <a:sym typeface="Symbol" pitchFamily="18" charset="2"/>
              </a:rPr>
              <a:t> </a:t>
            </a:r>
            <a:r>
              <a:rPr lang="en-US" altLang="zh-CN" b="0" i="1" dirty="0">
                <a:ea typeface="宋体" charset="-122"/>
                <a:cs typeface="Times New Roman" pitchFamily="18" charset="0"/>
                <a:sym typeface="Symbol" pitchFamily="18" charset="2"/>
              </a:rPr>
              <a:t>I</a:t>
            </a:r>
            <a:r>
              <a:rPr lang="he-IL" altLang="zh-CN" b="0" i="1" dirty="0">
                <a:cs typeface="Times New Roman" pitchFamily="18" charset="0"/>
                <a:sym typeface="Symbol" pitchFamily="18" charset="2"/>
              </a:rPr>
              <a:t> </a:t>
            </a:r>
            <a:r>
              <a:rPr lang="en-US" altLang="zh-CN" b="0" dirty="0">
                <a:ea typeface="宋体" charset="-122"/>
                <a:cs typeface="Times New Roman" pitchFamily="18" charset="0"/>
                <a:sym typeface="Symbol" pitchFamily="18" charset="2"/>
              </a:rPr>
              <a:t>+</a:t>
            </a:r>
            <a:r>
              <a:rPr lang="he-IL" altLang="zh-CN" b="0" dirty="0">
                <a:cs typeface="Times New Roman" pitchFamily="18" charset="0"/>
                <a:sym typeface="Symbol" pitchFamily="18" charset="2"/>
              </a:rPr>
              <a:t> </a:t>
            </a:r>
            <a:r>
              <a:rPr lang="en-US" altLang="zh-CN" b="0" i="1" dirty="0">
                <a:ea typeface="宋体" charset="-122"/>
                <a:cs typeface="Times New Roman" pitchFamily="18" charset="0"/>
                <a:sym typeface="Symbol" pitchFamily="18" charset="2"/>
              </a:rPr>
              <a:t>b</a:t>
            </a:r>
            <a:endParaRPr lang="ru-RU" altLang="zh-CN" b="0" i="1" dirty="0">
              <a:cs typeface="Times New Roman" pitchFamily="18" charset="0"/>
            </a:endParaRPr>
          </a:p>
        </p:txBody>
      </p:sp>
      <p:grpSp>
        <p:nvGrpSpPr>
          <p:cNvPr id="8" name="Group 5"/>
          <p:cNvGrpSpPr>
            <a:grpSpLocks/>
          </p:cNvGrpSpPr>
          <p:nvPr/>
        </p:nvGrpSpPr>
        <p:grpSpPr bwMode="auto">
          <a:xfrm>
            <a:off x="427037" y="3351212"/>
            <a:ext cx="8289926" cy="2860675"/>
            <a:chOff x="106" y="2352"/>
            <a:chExt cx="5222" cy="1802"/>
          </a:xfrm>
        </p:grpSpPr>
        <p:sp>
          <p:nvSpPr>
            <p:cNvPr id="9" name="Text Box 6"/>
            <p:cNvSpPr txBox="1">
              <a:spLocks noChangeArrowheads="1"/>
            </p:cNvSpPr>
            <p:nvPr/>
          </p:nvSpPr>
          <p:spPr bwMode="auto">
            <a:xfrm>
              <a:off x="816" y="2352"/>
              <a:ext cx="32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eaLnBrk="1" hangingPunct="1">
                <a:spcBef>
                  <a:spcPct val="50000"/>
                </a:spcBef>
                <a:buFont typeface="Wingdings" pitchFamily="2" charset="2"/>
                <a:buChar char="ü"/>
              </a:pPr>
              <a:r>
                <a:rPr lang="he-IL" altLang="zh-CN" b="0" dirty="0">
                  <a:cs typeface="Times New Roman" pitchFamily="18" charset="0"/>
                </a:rPr>
                <a:t> </a:t>
              </a:r>
              <a:r>
                <a:rPr lang="en-US" altLang="zh-CN" b="0" dirty="0">
                  <a:ea typeface="宋体" charset="-122"/>
                  <a:cs typeface="Times New Roman" pitchFamily="18" charset="0"/>
                </a:rPr>
                <a:t>Intensity scale: </a:t>
              </a:r>
              <a:r>
                <a:rPr lang="en-US" altLang="zh-CN" b="0" i="1" dirty="0">
                  <a:ea typeface="宋体" charset="-122"/>
                  <a:cs typeface="Times New Roman" pitchFamily="18" charset="0"/>
                </a:rPr>
                <a:t>I </a:t>
              </a:r>
              <a:r>
                <a:rPr lang="en-US" altLang="zh-CN" b="0" dirty="0">
                  <a:ea typeface="宋体" charset="-122"/>
                  <a:cs typeface="Times New Roman" pitchFamily="18" charset="0"/>
                  <a:sym typeface="Symbol" pitchFamily="18" charset="2"/>
                </a:rPr>
                <a:t> </a:t>
              </a:r>
              <a:r>
                <a:rPr lang="en-US" altLang="zh-CN" b="0" i="1" dirty="0">
                  <a:ea typeface="宋体" charset="-122"/>
                  <a:cs typeface="Times New Roman" pitchFamily="18" charset="0"/>
                  <a:sym typeface="Symbol" pitchFamily="18" charset="2"/>
                </a:rPr>
                <a:t>a</a:t>
              </a:r>
              <a:r>
                <a:rPr lang="he-IL" altLang="zh-CN" b="0" i="1" dirty="0">
                  <a:cs typeface="Times New Roman" pitchFamily="18" charset="0"/>
                  <a:sym typeface="Symbol" pitchFamily="18" charset="2"/>
                </a:rPr>
                <a:t> </a:t>
              </a:r>
              <a:r>
                <a:rPr lang="en-US" altLang="zh-CN" b="0" i="1" dirty="0">
                  <a:ea typeface="宋体" charset="-122"/>
                  <a:cs typeface="Times New Roman" pitchFamily="18" charset="0"/>
                  <a:sym typeface="Symbol" pitchFamily="18" charset="2"/>
                </a:rPr>
                <a:t>I</a:t>
              </a:r>
              <a:endParaRPr lang="ru-RU" altLang="zh-CN" b="0" i="1" dirty="0">
                <a:cs typeface="Times New Roman" pitchFamily="18" charset="0"/>
              </a:endParaRPr>
            </a:p>
          </p:txBody>
        </p:sp>
        <p:sp>
          <p:nvSpPr>
            <p:cNvPr id="10" name="Freeform 7"/>
            <p:cNvSpPr>
              <a:spLocks/>
            </p:cNvSpPr>
            <p:nvPr/>
          </p:nvSpPr>
          <p:spPr bwMode="auto">
            <a:xfrm>
              <a:off x="912" y="2992"/>
              <a:ext cx="1584" cy="752"/>
            </a:xfrm>
            <a:custGeom>
              <a:avLst/>
              <a:gdLst>
                <a:gd name="T0" fmla="*/ 0 w 1584"/>
                <a:gd name="T1" fmla="*/ 752 h 752"/>
                <a:gd name="T2" fmla="*/ 144 w 1584"/>
                <a:gd name="T3" fmla="*/ 224 h 752"/>
                <a:gd name="T4" fmla="*/ 384 w 1584"/>
                <a:gd name="T5" fmla="*/ 416 h 752"/>
                <a:gd name="T6" fmla="*/ 528 w 1584"/>
                <a:gd name="T7" fmla="*/ 32 h 752"/>
                <a:gd name="T8" fmla="*/ 768 w 1584"/>
                <a:gd name="T9" fmla="*/ 608 h 752"/>
                <a:gd name="T10" fmla="*/ 912 w 1584"/>
                <a:gd name="T11" fmla="*/ 464 h 752"/>
                <a:gd name="T12" fmla="*/ 1104 w 1584"/>
                <a:gd name="T13" fmla="*/ 656 h 752"/>
                <a:gd name="T14" fmla="*/ 1248 w 1584"/>
                <a:gd name="T15" fmla="*/ 272 h 752"/>
                <a:gd name="T16" fmla="*/ 1584 w 1584"/>
                <a:gd name="T17" fmla="*/ 656 h 7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
                <a:gd name="T28" fmla="*/ 0 h 752"/>
                <a:gd name="T29" fmla="*/ 1584 w 1584"/>
                <a:gd name="T30" fmla="*/ 752 h 7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 h="752">
                  <a:moveTo>
                    <a:pt x="0" y="752"/>
                  </a:moveTo>
                  <a:cubicBezTo>
                    <a:pt x="40" y="516"/>
                    <a:pt x="80" y="280"/>
                    <a:pt x="144" y="224"/>
                  </a:cubicBezTo>
                  <a:cubicBezTo>
                    <a:pt x="208" y="168"/>
                    <a:pt x="320" y="448"/>
                    <a:pt x="384" y="416"/>
                  </a:cubicBezTo>
                  <a:cubicBezTo>
                    <a:pt x="448" y="384"/>
                    <a:pt x="464" y="0"/>
                    <a:pt x="528" y="32"/>
                  </a:cubicBezTo>
                  <a:cubicBezTo>
                    <a:pt x="592" y="64"/>
                    <a:pt x="704" y="536"/>
                    <a:pt x="768" y="608"/>
                  </a:cubicBezTo>
                  <a:cubicBezTo>
                    <a:pt x="832" y="680"/>
                    <a:pt x="856" y="456"/>
                    <a:pt x="912" y="464"/>
                  </a:cubicBezTo>
                  <a:cubicBezTo>
                    <a:pt x="968" y="472"/>
                    <a:pt x="1048" y="688"/>
                    <a:pt x="1104" y="656"/>
                  </a:cubicBezTo>
                  <a:cubicBezTo>
                    <a:pt x="1160" y="624"/>
                    <a:pt x="1168" y="272"/>
                    <a:pt x="1248" y="272"/>
                  </a:cubicBezTo>
                  <a:cubicBezTo>
                    <a:pt x="1328" y="272"/>
                    <a:pt x="1456" y="464"/>
                    <a:pt x="1584" y="656"/>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en-US"/>
            </a:p>
          </p:txBody>
        </p:sp>
        <p:sp>
          <p:nvSpPr>
            <p:cNvPr id="11" name="Freeform 8"/>
            <p:cNvSpPr>
              <a:spLocks/>
            </p:cNvSpPr>
            <p:nvPr/>
          </p:nvSpPr>
          <p:spPr bwMode="auto">
            <a:xfrm>
              <a:off x="3444" y="2496"/>
              <a:ext cx="1584" cy="1232"/>
            </a:xfrm>
            <a:custGeom>
              <a:avLst/>
              <a:gdLst>
                <a:gd name="T0" fmla="*/ 0 w 1584"/>
                <a:gd name="T1" fmla="*/ 2018 h 752"/>
                <a:gd name="T2" fmla="*/ 144 w 1584"/>
                <a:gd name="T3" fmla="*/ 601 h 752"/>
                <a:gd name="T4" fmla="*/ 384 w 1584"/>
                <a:gd name="T5" fmla="*/ 1117 h 752"/>
                <a:gd name="T6" fmla="*/ 528 w 1584"/>
                <a:gd name="T7" fmla="*/ 85 h 752"/>
                <a:gd name="T8" fmla="*/ 768 w 1584"/>
                <a:gd name="T9" fmla="*/ 1632 h 752"/>
                <a:gd name="T10" fmla="*/ 912 w 1584"/>
                <a:gd name="T11" fmla="*/ 1245 h 752"/>
                <a:gd name="T12" fmla="*/ 1104 w 1584"/>
                <a:gd name="T13" fmla="*/ 1761 h 752"/>
                <a:gd name="T14" fmla="*/ 1248 w 1584"/>
                <a:gd name="T15" fmla="*/ 731 h 752"/>
                <a:gd name="T16" fmla="*/ 1584 w 1584"/>
                <a:gd name="T17" fmla="*/ 1761 h 7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
                <a:gd name="T28" fmla="*/ 0 h 752"/>
                <a:gd name="T29" fmla="*/ 1584 w 1584"/>
                <a:gd name="T30" fmla="*/ 752 h 7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 h="752">
                  <a:moveTo>
                    <a:pt x="0" y="752"/>
                  </a:moveTo>
                  <a:cubicBezTo>
                    <a:pt x="40" y="516"/>
                    <a:pt x="80" y="280"/>
                    <a:pt x="144" y="224"/>
                  </a:cubicBezTo>
                  <a:cubicBezTo>
                    <a:pt x="208" y="168"/>
                    <a:pt x="320" y="448"/>
                    <a:pt x="384" y="416"/>
                  </a:cubicBezTo>
                  <a:cubicBezTo>
                    <a:pt x="448" y="384"/>
                    <a:pt x="464" y="0"/>
                    <a:pt x="528" y="32"/>
                  </a:cubicBezTo>
                  <a:cubicBezTo>
                    <a:pt x="592" y="64"/>
                    <a:pt x="704" y="536"/>
                    <a:pt x="768" y="608"/>
                  </a:cubicBezTo>
                  <a:cubicBezTo>
                    <a:pt x="832" y="680"/>
                    <a:pt x="856" y="456"/>
                    <a:pt x="912" y="464"/>
                  </a:cubicBezTo>
                  <a:cubicBezTo>
                    <a:pt x="968" y="472"/>
                    <a:pt x="1048" y="688"/>
                    <a:pt x="1104" y="656"/>
                  </a:cubicBezTo>
                  <a:cubicBezTo>
                    <a:pt x="1160" y="624"/>
                    <a:pt x="1168" y="272"/>
                    <a:pt x="1248" y="272"/>
                  </a:cubicBezTo>
                  <a:cubicBezTo>
                    <a:pt x="1328" y="272"/>
                    <a:pt x="1456" y="464"/>
                    <a:pt x="1584" y="656"/>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en-US"/>
            </a:p>
          </p:txBody>
        </p:sp>
        <p:grpSp>
          <p:nvGrpSpPr>
            <p:cNvPr id="12" name="Group 9"/>
            <p:cNvGrpSpPr>
              <a:grpSpLocks/>
            </p:cNvGrpSpPr>
            <p:nvPr/>
          </p:nvGrpSpPr>
          <p:grpSpPr bwMode="auto">
            <a:xfrm>
              <a:off x="583" y="2880"/>
              <a:ext cx="2220" cy="1274"/>
              <a:chOff x="583" y="2880"/>
              <a:chExt cx="2220" cy="1274"/>
            </a:xfrm>
          </p:grpSpPr>
          <p:grpSp>
            <p:nvGrpSpPr>
              <p:cNvPr id="28" name="Group 10"/>
              <p:cNvGrpSpPr>
                <a:grpSpLocks/>
              </p:cNvGrpSpPr>
              <p:nvPr/>
            </p:nvGrpSpPr>
            <p:grpSpPr bwMode="auto">
              <a:xfrm>
                <a:off x="583" y="2880"/>
                <a:ext cx="2220" cy="1274"/>
                <a:chOff x="583" y="2880"/>
                <a:chExt cx="2220" cy="1274"/>
              </a:xfrm>
            </p:grpSpPr>
            <p:sp>
              <p:nvSpPr>
                <p:cNvPr id="30" name="Line 11"/>
                <p:cNvSpPr>
                  <a:spLocks noChangeShapeType="1"/>
                </p:cNvSpPr>
                <p:nvPr/>
              </p:nvSpPr>
              <p:spPr bwMode="auto">
                <a:xfrm>
                  <a:off x="816" y="3888"/>
                  <a:ext cx="192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en-US"/>
                </a:p>
              </p:txBody>
            </p:sp>
            <p:sp>
              <p:nvSpPr>
                <p:cNvPr id="31" name="Line 12"/>
                <p:cNvSpPr>
                  <a:spLocks noChangeShapeType="1"/>
                </p:cNvSpPr>
                <p:nvPr/>
              </p:nvSpPr>
              <p:spPr bwMode="auto">
                <a:xfrm flipV="1">
                  <a:off x="816" y="2976"/>
                  <a:ext cx="0" cy="9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en-US"/>
                </a:p>
              </p:txBody>
            </p:sp>
            <p:sp>
              <p:nvSpPr>
                <p:cNvPr id="32" name="Text Box 13"/>
                <p:cNvSpPr txBox="1">
                  <a:spLocks noChangeArrowheads="1"/>
                </p:cNvSpPr>
                <p:nvPr/>
              </p:nvSpPr>
              <p:spPr bwMode="auto">
                <a:xfrm>
                  <a:off x="583" y="2880"/>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lgn="ctr" eaLnBrk="1" hangingPunct="1"/>
                  <a:r>
                    <a:rPr lang="en-US" altLang="zh-CN" b="0" i="1">
                      <a:ea typeface="宋体" charset="-122"/>
                      <a:cs typeface="Times New Roman" pitchFamily="18" charset="0"/>
                    </a:rPr>
                    <a:t>R</a:t>
                  </a:r>
                  <a:endParaRPr lang="ru-RU" altLang="zh-CN" b="0" i="1">
                    <a:cs typeface="Times New Roman" pitchFamily="18" charset="0"/>
                  </a:endParaRPr>
                </a:p>
              </p:txBody>
            </p:sp>
            <p:sp>
              <p:nvSpPr>
                <p:cNvPr id="33" name="Text Box 14"/>
                <p:cNvSpPr txBox="1">
                  <a:spLocks noChangeArrowheads="1"/>
                </p:cNvSpPr>
                <p:nvPr/>
              </p:nvSpPr>
              <p:spPr bwMode="auto">
                <a:xfrm>
                  <a:off x="1344" y="3866"/>
                  <a:ext cx="14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lgn="ctr" eaLnBrk="1" hangingPunct="1"/>
                  <a:r>
                    <a:rPr lang="en-US" altLang="zh-CN" b="0" i="1">
                      <a:ea typeface="宋体" charset="-122"/>
                      <a:cs typeface="Times New Roman" pitchFamily="18" charset="0"/>
                    </a:rPr>
                    <a:t>x</a:t>
                  </a:r>
                  <a:r>
                    <a:rPr lang="en-US" altLang="zh-CN" b="0">
                      <a:ea typeface="宋体" charset="-122"/>
                      <a:cs typeface="Times New Roman" pitchFamily="18" charset="0"/>
                    </a:rPr>
                    <a:t> </a:t>
                  </a:r>
                  <a:r>
                    <a:rPr lang="en-US" altLang="zh-CN" sz="2000" b="0">
                      <a:ea typeface="宋体" charset="-122"/>
                      <a:cs typeface="Times New Roman" pitchFamily="18" charset="0"/>
                    </a:rPr>
                    <a:t>(image coordinate)</a:t>
                  </a:r>
                  <a:endParaRPr lang="ru-RU" altLang="zh-CN" sz="2000" b="0">
                    <a:cs typeface="Times New Roman" pitchFamily="18" charset="0"/>
                  </a:endParaRPr>
                </a:p>
              </p:txBody>
            </p:sp>
          </p:grpSp>
          <p:sp>
            <p:nvSpPr>
              <p:cNvPr id="29" name="Rectangle 15"/>
              <p:cNvSpPr>
                <a:spLocks noChangeArrowheads="1"/>
              </p:cNvSpPr>
              <p:nvPr/>
            </p:nvSpPr>
            <p:spPr bwMode="auto">
              <a:xfrm>
                <a:off x="816" y="3312"/>
                <a:ext cx="1824" cy="576"/>
              </a:xfrm>
              <a:prstGeom prst="rect">
                <a:avLst/>
              </a:prstGeom>
              <a:solidFill>
                <a:srgbClr val="C0C0C0">
                  <a:alpha val="50195"/>
                </a:srgbClr>
              </a:solidFill>
              <a:ln w="9525">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grpSp>
        <p:sp>
          <p:nvSpPr>
            <p:cNvPr id="13" name="Text Box 16"/>
            <p:cNvSpPr txBox="1">
              <a:spLocks noChangeArrowheads="1"/>
            </p:cNvSpPr>
            <p:nvPr/>
          </p:nvSpPr>
          <p:spPr bwMode="auto">
            <a:xfrm>
              <a:off x="106" y="3206"/>
              <a:ext cx="7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lgn="ctr" eaLnBrk="1" hangingPunct="1"/>
              <a:r>
                <a:rPr lang="en-US" altLang="zh-CN" sz="2000" b="0">
                  <a:ea typeface="宋体" charset="-122"/>
                  <a:cs typeface="Times New Roman" pitchFamily="18" charset="0"/>
                </a:rPr>
                <a:t>threshold</a:t>
              </a:r>
              <a:endParaRPr lang="ru-RU" altLang="zh-CN" sz="2000" b="0">
                <a:cs typeface="Times New Roman" pitchFamily="18" charset="0"/>
              </a:endParaRPr>
            </a:p>
          </p:txBody>
        </p:sp>
        <p:grpSp>
          <p:nvGrpSpPr>
            <p:cNvPr id="14" name="Group 17"/>
            <p:cNvGrpSpPr>
              <a:grpSpLocks/>
            </p:cNvGrpSpPr>
            <p:nvPr/>
          </p:nvGrpSpPr>
          <p:grpSpPr bwMode="auto">
            <a:xfrm>
              <a:off x="3108" y="2880"/>
              <a:ext cx="2220" cy="1274"/>
              <a:chOff x="583" y="2880"/>
              <a:chExt cx="2220" cy="1274"/>
            </a:xfrm>
          </p:grpSpPr>
          <p:grpSp>
            <p:nvGrpSpPr>
              <p:cNvPr id="22" name="Group 18"/>
              <p:cNvGrpSpPr>
                <a:grpSpLocks/>
              </p:cNvGrpSpPr>
              <p:nvPr/>
            </p:nvGrpSpPr>
            <p:grpSpPr bwMode="auto">
              <a:xfrm>
                <a:off x="583" y="2880"/>
                <a:ext cx="2220" cy="1274"/>
                <a:chOff x="583" y="2880"/>
                <a:chExt cx="2220" cy="1274"/>
              </a:xfrm>
            </p:grpSpPr>
            <p:sp>
              <p:nvSpPr>
                <p:cNvPr id="24" name="Line 19"/>
                <p:cNvSpPr>
                  <a:spLocks noChangeShapeType="1"/>
                </p:cNvSpPr>
                <p:nvPr/>
              </p:nvSpPr>
              <p:spPr bwMode="auto">
                <a:xfrm>
                  <a:off x="816" y="3888"/>
                  <a:ext cx="192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en-US"/>
                </a:p>
              </p:txBody>
            </p:sp>
            <p:sp>
              <p:nvSpPr>
                <p:cNvPr id="25" name="Line 20"/>
                <p:cNvSpPr>
                  <a:spLocks noChangeShapeType="1"/>
                </p:cNvSpPr>
                <p:nvPr/>
              </p:nvSpPr>
              <p:spPr bwMode="auto">
                <a:xfrm flipV="1">
                  <a:off x="816" y="2976"/>
                  <a:ext cx="0" cy="9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en-US"/>
                </a:p>
              </p:txBody>
            </p:sp>
            <p:sp>
              <p:nvSpPr>
                <p:cNvPr id="26" name="Text Box 21"/>
                <p:cNvSpPr txBox="1">
                  <a:spLocks noChangeArrowheads="1"/>
                </p:cNvSpPr>
                <p:nvPr/>
              </p:nvSpPr>
              <p:spPr bwMode="auto">
                <a:xfrm>
                  <a:off x="583" y="2880"/>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lgn="ctr" eaLnBrk="1" hangingPunct="1"/>
                  <a:r>
                    <a:rPr lang="en-US" altLang="zh-CN" b="0" i="1">
                      <a:ea typeface="宋体" charset="-122"/>
                      <a:cs typeface="Times New Roman" pitchFamily="18" charset="0"/>
                    </a:rPr>
                    <a:t>R</a:t>
                  </a:r>
                  <a:endParaRPr lang="ru-RU" altLang="zh-CN" b="0" i="1">
                    <a:cs typeface="Times New Roman" pitchFamily="18" charset="0"/>
                  </a:endParaRPr>
                </a:p>
              </p:txBody>
            </p:sp>
            <p:sp>
              <p:nvSpPr>
                <p:cNvPr id="27" name="Text Box 22"/>
                <p:cNvSpPr txBox="1">
                  <a:spLocks noChangeArrowheads="1"/>
                </p:cNvSpPr>
                <p:nvPr/>
              </p:nvSpPr>
              <p:spPr bwMode="auto">
                <a:xfrm>
                  <a:off x="1344" y="3866"/>
                  <a:ext cx="14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lgn="ctr" eaLnBrk="1" hangingPunct="1"/>
                  <a:r>
                    <a:rPr lang="en-US" altLang="zh-CN" b="0" i="1">
                      <a:ea typeface="宋体" charset="-122"/>
                      <a:cs typeface="Times New Roman" pitchFamily="18" charset="0"/>
                    </a:rPr>
                    <a:t>x</a:t>
                  </a:r>
                  <a:r>
                    <a:rPr lang="en-US" altLang="zh-CN" b="0">
                      <a:ea typeface="宋体" charset="-122"/>
                      <a:cs typeface="Times New Roman" pitchFamily="18" charset="0"/>
                    </a:rPr>
                    <a:t> </a:t>
                  </a:r>
                  <a:r>
                    <a:rPr lang="en-US" altLang="zh-CN" sz="2000" b="0">
                      <a:ea typeface="宋体" charset="-122"/>
                      <a:cs typeface="Times New Roman" pitchFamily="18" charset="0"/>
                    </a:rPr>
                    <a:t>(image coordinate)</a:t>
                  </a:r>
                  <a:endParaRPr lang="ru-RU" altLang="zh-CN" sz="2000" b="0">
                    <a:cs typeface="Times New Roman" pitchFamily="18" charset="0"/>
                  </a:endParaRPr>
                </a:p>
              </p:txBody>
            </p:sp>
          </p:grpSp>
          <p:sp>
            <p:nvSpPr>
              <p:cNvPr id="23" name="Rectangle 23"/>
              <p:cNvSpPr>
                <a:spLocks noChangeArrowheads="1"/>
              </p:cNvSpPr>
              <p:nvPr/>
            </p:nvSpPr>
            <p:spPr bwMode="auto">
              <a:xfrm>
                <a:off x="816" y="3312"/>
                <a:ext cx="1824" cy="576"/>
              </a:xfrm>
              <a:prstGeom prst="rect">
                <a:avLst/>
              </a:prstGeom>
              <a:solidFill>
                <a:srgbClr val="C0C0C0">
                  <a:alpha val="50195"/>
                </a:srgbClr>
              </a:solidFill>
              <a:ln w="9525">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grpSp>
        <p:sp>
          <p:nvSpPr>
            <p:cNvPr id="15" name="Oval 24"/>
            <p:cNvSpPr>
              <a:spLocks noChangeArrowheads="1"/>
            </p:cNvSpPr>
            <p:nvPr/>
          </p:nvSpPr>
          <p:spPr bwMode="auto">
            <a:xfrm>
              <a:off x="1047" y="3177"/>
              <a:ext cx="57" cy="47"/>
            </a:xfrm>
            <a:prstGeom prst="ellipse">
              <a:avLst/>
            </a:prstGeom>
            <a:solidFill>
              <a:srgbClr val="FF3300"/>
            </a:solidFill>
            <a:ln w="25400">
              <a:solidFill>
                <a:srgbClr val="FF0000"/>
              </a:solidFill>
              <a:round/>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lgn="ctr" eaLnBrk="1" hangingPunct="1"/>
              <a:endParaRPr lang="ru-RU" altLang="zh-CN" b="0">
                <a:cs typeface="Times New Roman" pitchFamily="18" charset="0"/>
              </a:endParaRPr>
            </a:p>
          </p:txBody>
        </p:sp>
        <p:sp>
          <p:nvSpPr>
            <p:cNvPr id="16" name="Oval 25"/>
            <p:cNvSpPr>
              <a:spLocks noChangeArrowheads="1"/>
            </p:cNvSpPr>
            <p:nvPr/>
          </p:nvSpPr>
          <p:spPr bwMode="auto">
            <a:xfrm>
              <a:off x="1401" y="2994"/>
              <a:ext cx="57" cy="47"/>
            </a:xfrm>
            <a:prstGeom prst="ellipse">
              <a:avLst/>
            </a:prstGeom>
            <a:solidFill>
              <a:srgbClr val="FF3300"/>
            </a:solidFill>
            <a:ln w="25400">
              <a:solidFill>
                <a:srgbClr val="FF0000"/>
              </a:solidFill>
              <a:round/>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lgn="ctr" eaLnBrk="1" hangingPunct="1"/>
              <a:endParaRPr lang="ru-RU" altLang="zh-CN" b="0">
                <a:cs typeface="Times New Roman" pitchFamily="18" charset="0"/>
              </a:endParaRPr>
            </a:p>
          </p:txBody>
        </p:sp>
        <p:sp>
          <p:nvSpPr>
            <p:cNvPr id="17" name="Oval 26"/>
            <p:cNvSpPr>
              <a:spLocks noChangeArrowheads="1"/>
            </p:cNvSpPr>
            <p:nvPr/>
          </p:nvSpPr>
          <p:spPr bwMode="auto">
            <a:xfrm>
              <a:off x="2141" y="3241"/>
              <a:ext cx="57" cy="47"/>
            </a:xfrm>
            <a:prstGeom prst="ellipse">
              <a:avLst/>
            </a:prstGeom>
            <a:solidFill>
              <a:srgbClr val="FF3300"/>
            </a:solidFill>
            <a:ln w="25400">
              <a:solidFill>
                <a:srgbClr val="FF0000"/>
              </a:solidFill>
              <a:round/>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lgn="ctr" eaLnBrk="1" hangingPunct="1"/>
              <a:endParaRPr lang="ru-RU" altLang="zh-CN" b="0">
                <a:cs typeface="Times New Roman" pitchFamily="18" charset="0"/>
              </a:endParaRPr>
            </a:p>
          </p:txBody>
        </p:sp>
        <p:sp>
          <p:nvSpPr>
            <p:cNvPr id="18" name="Oval 27"/>
            <p:cNvSpPr>
              <a:spLocks noChangeArrowheads="1"/>
            </p:cNvSpPr>
            <p:nvPr/>
          </p:nvSpPr>
          <p:spPr bwMode="auto">
            <a:xfrm>
              <a:off x="3592" y="2830"/>
              <a:ext cx="57" cy="47"/>
            </a:xfrm>
            <a:prstGeom prst="ellipse">
              <a:avLst/>
            </a:prstGeom>
            <a:solidFill>
              <a:srgbClr val="FF3300"/>
            </a:solidFill>
            <a:ln w="25400">
              <a:solidFill>
                <a:srgbClr val="FF0000"/>
              </a:solidFill>
              <a:round/>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lgn="ctr" eaLnBrk="1" hangingPunct="1"/>
              <a:endParaRPr lang="ru-RU" altLang="zh-CN" b="0">
                <a:cs typeface="Times New Roman" pitchFamily="18" charset="0"/>
              </a:endParaRPr>
            </a:p>
          </p:txBody>
        </p:sp>
        <p:sp>
          <p:nvSpPr>
            <p:cNvPr id="19" name="Oval 28"/>
            <p:cNvSpPr>
              <a:spLocks noChangeArrowheads="1"/>
            </p:cNvSpPr>
            <p:nvPr/>
          </p:nvSpPr>
          <p:spPr bwMode="auto">
            <a:xfrm>
              <a:off x="3939" y="2528"/>
              <a:ext cx="57" cy="47"/>
            </a:xfrm>
            <a:prstGeom prst="ellipse">
              <a:avLst/>
            </a:prstGeom>
            <a:solidFill>
              <a:srgbClr val="FF3300"/>
            </a:solidFill>
            <a:ln w="25400">
              <a:solidFill>
                <a:srgbClr val="FF0000"/>
              </a:solidFill>
              <a:round/>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lgn="ctr" eaLnBrk="1" hangingPunct="1"/>
              <a:endParaRPr lang="ru-RU" altLang="zh-CN" b="0">
                <a:cs typeface="Times New Roman" pitchFamily="18" charset="0"/>
              </a:endParaRPr>
            </a:p>
          </p:txBody>
        </p:sp>
        <p:sp>
          <p:nvSpPr>
            <p:cNvPr id="20" name="Oval 29"/>
            <p:cNvSpPr>
              <a:spLocks noChangeArrowheads="1"/>
            </p:cNvSpPr>
            <p:nvPr/>
          </p:nvSpPr>
          <p:spPr bwMode="auto">
            <a:xfrm>
              <a:off x="4320" y="3216"/>
              <a:ext cx="57" cy="47"/>
            </a:xfrm>
            <a:prstGeom prst="ellipse">
              <a:avLst/>
            </a:prstGeom>
            <a:solidFill>
              <a:schemeClr val="accent1"/>
            </a:solidFill>
            <a:ln w="25400">
              <a:solidFill>
                <a:schemeClr val="accent1"/>
              </a:solidFill>
              <a:round/>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lgn="ctr" eaLnBrk="1" hangingPunct="1"/>
              <a:endParaRPr lang="ru-RU" altLang="zh-CN" b="0">
                <a:cs typeface="Times New Roman" pitchFamily="18" charset="0"/>
              </a:endParaRPr>
            </a:p>
          </p:txBody>
        </p:sp>
        <p:sp>
          <p:nvSpPr>
            <p:cNvPr id="21" name="Oval 30"/>
            <p:cNvSpPr>
              <a:spLocks noChangeArrowheads="1"/>
            </p:cNvSpPr>
            <p:nvPr/>
          </p:nvSpPr>
          <p:spPr bwMode="auto">
            <a:xfrm>
              <a:off x="4671" y="2939"/>
              <a:ext cx="57" cy="47"/>
            </a:xfrm>
            <a:prstGeom prst="ellipse">
              <a:avLst/>
            </a:prstGeom>
            <a:solidFill>
              <a:srgbClr val="FF3300"/>
            </a:solidFill>
            <a:ln w="25400">
              <a:solidFill>
                <a:srgbClr val="FF0000"/>
              </a:solidFill>
              <a:round/>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lgn="ctr" eaLnBrk="1" hangingPunct="1"/>
              <a:endParaRPr lang="ru-RU" altLang="zh-CN" b="0">
                <a:cs typeface="Times New Roman" pitchFamily="18" charset="0"/>
              </a:endParaRPr>
            </a:p>
          </p:txBody>
        </p:sp>
      </p:grpSp>
    </p:spTree>
    <p:extLst>
      <p:ext uri="{BB962C8B-B14F-4D97-AF65-F5344CB8AC3E}">
        <p14:creationId xmlns:p14="http://schemas.microsoft.com/office/powerpoint/2010/main" val="1622383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Local Features: Invariance</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7</a:t>
            </a:fld>
            <a:endParaRPr lang="en-US" altLang="zh-CN" dirty="0"/>
          </a:p>
        </p:txBody>
      </p:sp>
      <p:sp>
        <p:nvSpPr>
          <p:cNvPr id="8" name="内容占位符 7"/>
          <p:cNvSpPr>
            <a:spLocks noGrp="1"/>
          </p:cNvSpPr>
          <p:nvPr>
            <p:ph idx="1"/>
          </p:nvPr>
        </p:nvSpPr>
        <p:spPr>
          <a:xfrm>
            <a:off x="457200" y="1600200"/>
            <a:ext cx="8229600" cy="4756150"/>
          </a:xfrm>
        </p:spPr>
        <p:txBody>
          <a:bodyPr/>
          <a:lstStyle/>
          <a:p>
            <a:endParaRPr lang="en-US" altLang="zh-CN" sz="2600" dirty="0"/>
          </a:p>
          <a:p>
            <a:endParaRPr lang="en-US" altLang="zh-CN" sz="2600" dirty="0"/>
          </a:p>
          <a:p>
            <a:endParaRPr lang="en-US" altLang="zh-CN" sz="2600" dirty="0"/>
          </a:p>
          <a:p>
            <a:endParaRPr lang="en-US" altLang="zh-CN" sz="2600" dirty="0"/>
          </a:p>
          <a:p>
            <a:endParaRPr lang="en-US" altLang="zh-CN" sz="2600" dirty="0"/>
          </a:p>
          <a:p>
            <a:endParaRPr lang="en-US" altLang="zh-CN" sz="2600" dirty="0"/>
          </a:p>
          <a:p>
            <a:pPr>
              <a:buNone/>
            </a:pPr>
            <a:endParaRPr lang="en-US" altLang="zh-CN" sz="2600" dirty="0"/>
          </a:p>
          <a:p>
            <a:endParaRPr lang="en-US" altLang="zh-CN" sz="2600" dirty="0"/>
          </a:p>
        </p:txBody>
      </p:sp>
      <p:pic>
        <p:nvPicPr>
          <p:cNvPr id="1026" name="Picture 2"/>
          <p:cNvPicPr>
            <a:picLocks noChangeAspect="1" noChangeArrowheads="1"/>
          </p:cNvPicPr>
          <p:nvPr/>
        </p:nvPicPr>
        <p:blipFill>
          <a:blip r:embed="rId2" cstate="print"/>
          <a:srcRect/>
          <a:stretch>
            <a:fillRect/>
          </a:stretch>
        </p:blipFill>
        <p:spPr bwMode="auto">
          <a:xfrm>
            <a:off x="495300" y="1638300"/>
            <a:ext cx="8048625" cy="4106194"/>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Local Features: Invariance</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8</a:t>
            </a:fld>
            <a:endParaRPr lang="en-US" altLang="zh-CN" dirty="0"/>
          </a:p>
        </p:txBody>
      </p:sp>
      <p:sp>
        <p:nvSpPr>
          <p:cNvPr id="8" name="内容占位符 7"/>
          <p:cNvSpPr>
            <a:spLocks noGrp="1"/>
          </p:cNvSpPr>
          <p:nvPr>
            <p:ph idx="1"/>
          </p:nvPr>
        </p:nvSpPr>
        <p:spPr>
          <a:xfrm>
            <a:off x="457200" y="1600200"/>
            <a:ext cx="8229600" cy="4756150"/>
          </a:xfrm>
        </p:spPr>
        <p:txBody>
          <a:bodyPr/>
          <a:lstStyle/>
          <a:p>
            <a:pPr>
              <a:buNone/>
            </a:pPr>
            <a:endParaRPr lang="en-US" altLang="zh-CN" sz="800" dirty="0"/>
          </a:p>
        </p:txBody>
      </p:sp>
      <p:pic>
        <p:nvPicPr>
          <p:cNvPr id="2050" name="Picture 2"/>
          <p:cNvPicPr>
            <a:picLocks noChangeAspect="1" noChangeArrowheads="1"/>
          </p:cNvPicPr>
          <p:nvPr/>
        </p:nvPicPr>
        <p:blipFill>
          <a:blip r:embed="rId2" cstate="print"/>
          <a:srcRect/>
          <a:stretch>
            <a:fillRect/>
          </a:stretch>
        </p:blipFill>
        <p:spPr bwMode="auto">
          <a:xfrm>
            <a:off x="438150" y="1581150"/>
            <a:ext cx="8248650" cy="424445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Harris Detector: Some Properties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9</a:t>
            </a:fld>
            <a:endParaRPr lang="en-US" altLang="zh-CN" dirty="0"/>
          </a:p>
        </p:txBody>
      </p:sp>
      <p:sp>
        <p:nvSpPr>
          <p:cNvPr id="6" name="Rectangle 3"/>
          <p:cNvSpPr>
            <a:spLocks noGrp="1" noChangeArrowheads="1"/>
          </p:cNvSpPr>
          <p:nvPr/>
        </p:nvSpPr>
        <p:spPr bwMode="auto">
          <a:xfrm>
            <a:off x="609600" y="1725612"/>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r>
              <a:rPr lang="en-US" altLang="zh-CN" dirty="0">
                <a:ea typeface="宋体" charset="-122"/>
              </a:rPr>
              <a:t>But: non-invariant to </a:t>
            </a:r>
            <a:r>
              <a:rPr lang="en-US" altLang="zh-CN" i="1" dirty="0">
                <a:ea typeface="宋体" charset="-122"/>
              </a:rPr>
              <a:t>image scale</a:t>
            </a:r>
            <a:r>
              <a:rPr lang="en-US" altLang="zh-CN" dirty="0">
                <a:ea typeface="宋体" charset="-122"/>
              </a:rPr>
              <a:t>!</a:t>
            </a:r>
            <a:endParaRPr lang="ru-RU" altLang="zh-CN" dirty="0"/>
          </a:p>
        </p:txBody>
      </p:sp>
      <p:sp>
        <p:nvSpPr>
          <p:cNvPr id="7" name="Freeform 4"/>
          <p:cNvSpPr>
            <a:spLocks/>
          </p:cNvSpPr>
          <p:nvPr/>
        </p:nvSpPr>
        <p:spPr bwMode="auto">
          <a:xfrm>
            <a:off x="7162800" y="3243262"/>
            <a:ext cx="381000" cy="330200"/>
          </a:xfrm>
          <a:custGeom>
            <a:avLst/>
            <a:gdLst>
              <a:gd name="T0" fmla="*/ 0 w 1728"/>
              <a:gd name="T1" fmla="*/ 86259525 h 1264"/>
              <a:gd name="T2" fmla="*/ 4667030 w 1728"/>
              <a:gd name="T3" fmla="*/ 27297402 h 1264"/>
              <a:gd name="T4" fmla="*/ 21001303 w 1728"/>
              <a:gd name="T5" fmla="*/ 4367575 h 1264"/>
              <a:gd name="T6" fmla="*/ 51336442 w 1728"/>
              <a:gd name="T7" fmla="*/ 1091959 h 1264"/>
              <a:gd name="T8" fmla="*/ 84005212 w 1728"/>
              <a:gd name="T9" fmla="*/ 10918805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254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en-US"/>
          </a:p>
        </p:txBody>
      </p:sp>
      <p:sp>
        <p:nvSpPr>
          <p:cNvPr id="8" name="Rectangle 5"/>
          <p:cNvSpPr>
            <a:spLocks noChangeArrowheads="1"/>
          </p:cNvSpPr>
          <p:nvPr/>
        </p:nvSpPr>
        <p:spPr bwMode="auto">
          <a:xfrm>
            <a:off x="7100888" y="3157537"/>
            <a:ext cx="381000" cy="381000"/>
          </a:xfrm>
          <a:prstGeom prst="rect">
            <a:avLst/>
          </a:prstGeom>
          <a:solidFill>
            <a:schemeClr val="accent1">
              <a:alpha val="50195"/>
            </a:schemeClr>
          </a:solidFill>
          <a:ln w="9525">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sp>
        <p:nvSpPr>
          <p:cNvPr id="9" name="Freeform 6"/>
          <p:cNvSpPr>
            <a:spLocks/>
          </p:cNvSpPr>
          <p:nvPr/>
        </p:nvSpPr>
        <p:spPr bwMode="auto">
          <a:xfrm>
            <a:off x="1371600" y="2862262"/>
            <a:ext cx="2743200" cy="2006600"/>
          </a:xfrm>
          <a:custGeom>
            <a:avLst/>
            <a:gdLst>
              <a:gd name="T0" fmla="*/ 0 w 1728"/>
              <a:gd name="T1" fmla="*/ 2147483647 h 1264"/>
              <a:gd name="T2" fmla="*/ 241935031 w 1728"/>
              <a:gd name="T3" fmla="*/ 1008062507 h 1264"/>
              <a:gd name="T4" fmla="*/ 1088707589 w 1728"/>
              <a:gd name="T5" fmla="*/ 161289987 h 1264"/>
              <a:gd name="T6" fmla="*/ 2147483647 w 1728"/>
              <a:gd name="T7" fmla="*/ 40322497 h 1264"/>
              <a:gd name="T8" fmla="*/ 2147483647 w 1728"/>
              <a:gd name="T9" fmla="*/ 403224943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en-US"/>
          </a:p>
        </p:txBody>
      </p:sp>
      <p:sp>
        <p:nvSpPr>
          <p:cNvPr id="10" name="Rectangle 7"/>
          <p:cNvSpPr>
            <a:spLocks noChangeArrowheads="1"/>
          </p:cNvSpPr>
          <p:nvPr/>
        </p:nvSpPr>
        <p:spPr bwMode="auto">
          <a:xfrm>
            <a:off x="1295400" y="3421062"/>
            <a:ext cx="381000" cy="381000"/>
          </a:xfrm>
          <a:prstGeom prst="rect">
            <a:avLst/>
          </a:prstGeom>
          <a:solidFill>
            <a:schemeClr val="accent1">
              <a:alpha val="50195"/>
            </a:schemeClr>
          </a:solidFill>
          <a:ln w="9525">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sp>
        <p:nvSpPr>
          <p:cNvPr id="11" name="Rectangle 8"/>
          <p:cNvSpPr>
            <a:spLocks noChangeArrowheads="1"/>
          </p:cNvSpPr>
          <p:nvPr/>
        </p:nvSpPr>
        <p:spPr bwMode="auto">
          <a:xfrm>
            <a:off x="1676400" y="2887662"/>
            <a:ext cx="381000" cy="381000"/>
          </a:xfrm>
          <a:prstGeom prst="rect">
            <a:avLst/>
          </a:prstGeom>
          <a:solidFill>
            <a:schemeClr val="accent1">
              <a:alpha val="50195"/>
            </a:schemeClr>
          </a:solidFill>
          <a:ln w="9525">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sp>
        <p:nvSpPr>
          <p:cNvPr id="12" name="Rectangle 9"/>
          <p:cNvSpPr>
            <a:spLocks noChangeArrowheads="1"/>
          </p:cNvSpPr>
          <p:nvPr/>
        </p:nvSpPr>
        <p:spPr bwMode="auto">
          <a:xfrm>
            <a:off x="2528888" y="2673350"/>
            <a:ext cx="381000" cy="381000"/>
          </a:xfrm>
          <a:prstGeom prst="rect">
            <a:avLst/>
          </a:prstGeom>
          <a:solidFill>
            <a:schemeClr val="accent1">
              <a:alpha val="50195"/>
            </a:schemeClr>
          </a:solidFill>
          <a:ln w="9525">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zh-CN"/>
          </a:p>
        </p:txBody>
      </p:sp>
      <p:sp>
        <p:nvSpPr>
          <p:cNvPr id="13" name="AutoShape 10"/>
          <p:cNvSpPr>
            <a:spLocks noChangeArrowheads="1"/>
          </p:cNvSpPr>
          <p:nvPr/>
        </p:nvSpPr>
        <p:spPr bwMode="auto">
          <a:xfrm>
            <a:off x="4876800" y="2963862"/>
            <a:ext cx="1676400" cy="838200"/>
          </a:xfrm>
          <a:custGeom>
            <a:avLst/>
            <a:gdLst>
              <a:gd name="T0" fmla="*/ 2147483647 w 21600"/>
              <a:gd name="T1" fmla="*/ 0 h 21600"/>
              <a:gd name="T2" fmla="*/ 0 w 21600"/>
              <a:gd name="T3" fmla="*/ 631110199 h 21600"/>
              <a:gd name="T4" fmla="*/ 2147483647 w 21600"/>
              <a:gd name="T5" fmla="*/ 1262220398 h 21600"/>
              <a:gd name="T6" fmla="*/ 2147483647 w 21600"/>
              <a:gd name="T7" fmla="*/ 631110199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endParaRPr lang="zh-CN" altLang="en-US"/>
          </a:p>
        </p:txBody>
      </p:sp>
      <p:sp>
        <p:nvSpPr>
          <p:cNvPr id="14" name="Text Box 11"/>
          <p:cNvSpPr txBox="1">
            <a:spLocks noChangeArrowheads="1"/>
          </p:cNvSpPr>
          <p:nvPr/>
        </p:nvSpPr>
        <p:spPr bwMode="auto">
          <a:xfrm>
            <a:off x="1447800" y="5173662"/>
            <a:ext cx="2590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eaLnBrk="1" hangingPunct="1">
              <a:spcBef>
                <a:spcPct val="50000"/>
              </a:spcBef>
            </a:pPr>
            <a:r>
              <a:rPr lang="en-US" altLang="zh-CN" sz="2000" b="0">
                <a:ea typeface="宋体" charset="-122"/>
                <a:cs typeface="Times New Roman" pitchFamily="18" charset="0"/>
              </a:rPr>
              <a:t>All points will be classified as </a:t>
            </a:r>
            <a:r>
              <a:rPr lang="en-US" altLang="zh-CN" sz="2000" b="0">
                <a:solidFill>
                  <a:srgbClr val="0033CC"/>
                </a:solidFill>
                <a:ea typeface="宋体" charset="-122"/>
                <a:cs typeface="Times New Roman" pitchFamily="18" charset="0"/>
              </a:rPr>
              <a:t>edges</a:t>
            </a:r>
            <a:endParaRPr lang="ru-RU" altLang="zh-CN" sz="2000" b="0">
              <a:solidFill>
                <a:srgbClr val="0033CC"/>
              </a:solidFill>
              <a:cs typeface="Times New Roman" pitchFamily="18" charset="0"/>
            </a:endParaRPr>
          </a:p>
        </p:txBody>
      </p:sp>
      <p:sp>
        <p:nvSpPr>
          <p:cNvPr id="15" name="Text Box 12"/>
          <p:cNvSpPr txBox="1">
            <a:spLocks noChangeArrowheads="1"/>
          </p:cNvSpPr>
          <p:nvPr/>
        </p:nvSpPr>
        <p:spPr bwMode="auto">
          <a:xfrm>
            <a:off x="6858000" y="5173662"/>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eaLnBrk="1" hangingPunct="1">
              <a:spcBef>
                <a:spcPct val="50000"/>
              </a:spcBef>
            </a:pPr>
            <a:r>
              <a:rPr lang="en-US" altLang="zh-CN" b="0">
                <a:solidFill>
                  <a:srgbClr val="FF3300"/>
                </a:solidFill>
                <a:ea typeface="宋体" charset="-122"/>
                <a:cs typeface="Times New Roman" pitchFamily="18" charset="0"/>
              </a:rPr>
              <a:t>Corner !</a:t>
            </a:r>
            <a:endParaRPr lang="ru-RU" altLang="zh-CN" b="0">
              <a:solidFill>
                <a:srgbClr val="FF3300"/>
              </a:solidFill>
              <a:cs typeface="Times New Roman" pitchFamily="18" charset="0"/>
            </a:endParaRPr>
          </a:p>
        </p:txBody>
      </p:sp>
    </p:spTree>
    <p:extLst>
      <p:ext uri="{BB962C8B-B14F-4D97-AF65-F5344CB8AC3E}">
        <p14:creationId xmlns:p14="http://schemas.microsoft.com/office/powerpoint/2010/main" val="41739683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1366</Words>
  <Application>Microsoft Office PowerPoint</Application>
  <PresentationFormat>全屏显示(4:3)</PresentationFormat>
  <Paragraphs>297</Paragraphs>
  <Slides>39</Slides>
  <Notes>32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39</vt:i4>
      </vt:variant>
    </vt:vector>
  </HeadingPairs>
  <TitlesOfParts>
    <vt:vector size="47" baseType="lpstr">
      <vt:lpstr>Arial</vt:lpstr>
      <vt:lpstr>Calibri</vt:lpstr>
      <vt:lpstr>Century Gothic</vt:lpstr>
      <vt:lpstr>Courier New</vt:lpstr>
      <vt:lpstr>Palatino Linotype</vt:lpstr>
      <vt:lpstr>Times New Roman</vt:lpstr>
      <vt:lpstr>Wingdings</vt:lpstr>
      <vt:lpstr>Executive</vt:lpstr>
      <vt:lpstr>Computer Vision Lecture 13: Local Feature Detectors Part II</vt:lpstr>
      <vt:lpstr>Local Features</vt:lpstr>
      <vt:lpstr>Outline</vt:lpstr>
      <vt:lpstr>Local Features: Invariance</vt:lpstr>
      <vt:lpstr>Harris Detector: Some Properties</vt:lpstr>
      <vt:lpstr>Harris Detector: Some Properties</vt:lpstr>
      <vt:lpstr>Local Features: Invariance</vt:lpstr>
      <vt:lpstr>Local Features: Invariance</vt:lpstr>
      <vt:lpstr>Harris Detector: Some Properties</vt:lpstr>
      <vt:lpstr>Scale Invariant Detection</vt:lpstr>
      <vt:lpstr>Scale Invariant Detection</vt:lpstr>
      <vt:lpstr>How to Achieve Invariance?</vt:lpstr>
      <vt:lpstr>Rotation Invariance for Descriptors</vt:lpstr>
      <vt:lpstr>Multi-scale Oriented Patches (MOPS)</vt:lpstr>
      <vt:lpstr>Multi-scale Oriented Patches (MOPS)</vt:lpstr>
      <vt:lpstr>SIFT</vt:lpstr>
      <vt:lpstr>SIFT Background</vt:lpstr>
      <vt:lpstr>Why SIFT is so popular?</vt:lpstr>
      <vt:lpstr>Scale Invariant Feature Transform (SIFT)</vt:lpstr>
      <vt:lpstr>Why SIFT is so popular?</vt:lpstr>
      <vt:lpstr>Overall Approach for SIFT</vt:lpstr>
      <vt:lpstr>Scale Space Extrema Detection</vt:lpstr>
      <vt:lpstr>Scale Space Interest Points</vt:lpstr>
      <vt:lpstr>Scale Space Interest Points</vt:lpstr>
      <vt:lpstr>Gaussion Pyramid</vt:lpstr>
      <vt:lpstr>Lowe’s Pyramid Scheme</vt:lpstr>
      <vt:lpstr>Interest Point Localization</vt:lpstr>
      <vt:lpstr>Orientation Assignment</vt:lpstr>
      <vt:lpstr>Interest Point Descriptors</vt:lpstr>
      <vt:lpstr>Lowe’s Interest Point Descriptor</vt:lpstr>
      <vt:lpstr>Lowe’s Interest Point Descriptor</vt:lpstr>
      <vt:lpstr>Example Applications</vt:lpstr>
      <vt:lpstr>Examples: 3D Recognition</vt:lpstr>
      <vt:lpstr>Examples: 3D Reconstruction</vt:lpstr>
      <vt:lpstr>Examples: Location Recognition</vt:lpstr>
      <vt:lpstr>Examples: Robot Localization</vt:lpstr>
      <vt:lpstr>Examples: Robot Localization</vt:lpstr>
      <vt:lpstr>Examples: Panoramas</vt:lpstr>
      <vt:lpstr>Examples: Panoramas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Curriculum</dc:title>
  <dc:creator>Apple</dc:creator>
  <cp:lastModifiedBy>YAN SUN</cp:lastModifiedBy>
  <cp:revision>1208</cp:revision>
  <dcterms:created xsi:type="dcterms:W3CDTF">2012-04-18T07:05:14Z</dcterms:created>
  <dcterms:modified xsi:type="dcterms:W3CDTF">2019-12-03T02:18:19Z</dcterms:modified>
</cp:coreProperties>
</file>